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1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3" r:id="rId11"/>
    <p:sldId id="294" r:id="rId12"/>
    <p:sldId id="305" r:id="rId13"/>
    <p:sldId id="301" r:id="rId14"/>
    <p:sldId id="275" r:id="rId15"/>
    <p:sldId id="269" r:id="rId16"/>
    <p:sldId id="270" r:id="rId17"/>
    <p:sldId id="271" r:id="rId18"/>
    <p:sldId id="272" r:id="rId19"/>
    <p:sldId id="296" r:id="rId20"/>
    <p:sldId id="274" r:id="rId21"/>
    <p:sldId id="298" r:id="rId22"/>
    <p:sldId id="295" r:id="rId23"/>
    <p:sldId id="292" r:id="rId24"/>
    <p:sldId id="297" r:id="rId25"/>
    <p:sldId id="302" r:id="rId26"/>
    <p:sldId id="299" r:id="rId27"/>
    <p:sldId id="303" r:id="rId28"/>
    <p:sldId id="300" r:id="rId29"/>
    <p:sldId id="304" r:id="rId30"/>
  </p:sldIdLst>
  <p:sldSz cx="12192000" cy="6858000"/>
  <p:notesSz cx="6858000" cy="9144000"/>
  <p:embeddedFontLst>
    <p:embeddedFont>
      <p:font typeface="Berlin Sans FB Demi" panose="020E0802020502020306" pitchFamily="34" charset="0"/>
      <p:bold r:id="rId32"/>
    </p:embeddedFont>
    <p:embeddedFont>
      <p:font typeface="KoPubWorld돋움체 Medium" panose="00000600000000000000" pitchFamily="2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여기어때 잘난체" panose="020B0600000101010101" pitchFamily="50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2923"/>
    <a:srgbClr val="00ADF3"/>
    <a:srgbClr val="B4E4FA"/>
    <a:srgbClr val="8DD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83401" autoAdjust="0"/>
  </p:normalViewPr>
  <p:slideViewPr>
    <p:cSldViewPr snapToGrid="0">
      <p:cViewPr varScale="1">
        <p:scale>
          <a:sx n="55" d="100"/>
          <a:sy n="55" d="100"/>
        </p:scale>
        <p:origin x="1100" y="52"/>
      </p:cViewPr>
      <p:guideLst>
        <p:guide orient="horz" pos="26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4849D-E9D1-4A86-9F47-977CD41D493D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EC6FE-6E43-41BB-BF53-42E71BCF0D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43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얼굴이 </a:t>
            </a:r>
            <a:r>
              <a:rPr lang="ko-KR" altLang="en-US" dirty="0" err="1"/>
              <a:t>잘나온</a:t>
            </a:r>
            <a:r>
              <a:rPr lang="ko-KR" altLang="en-US" dirty="0"/>
              <a:t> 사진은 졸리라고 확실하게 예측하지만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전신이 나오거나 얼굴을 가리고 있으면 성능이 떨어짐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졸리 사진들이 얼굴만 나온 </a:t>
            </a:r>
            <a:r>
              <a:rPr lang="ko-KR" altLang="en-US" dirty="0" err="1"/>
              <a:t>사진들로만</a:t>
            </a:r>
            <a:r>
              <a:rPr lang="ko-KR" altLang="en-US" dirty="0"/>
              <a:t> 학습을 </a:t>
            </a:r>
            <a:r>
              <a:rPr lang="ko-KR" altLang="en-US" dirty="0" err="1"/>
              <a:t>하다보니</a:t>
            </a:r>
            <a:r>
              <a:rPr lang="ko-KR" altLang="en-US" dirty="0"/>
              <a:t> </a:t>
            </a:r>
            <a:r>
              <a:rPr lang="ko-KR" altLang="en-US" dirty="0" err="1"/>
              <a:t>과적합</a:t>
            </a:r>
            <a:r>
              <a:rPr lang="ko-KR" altLang="en-US" dirty="0"/>
              <a:t> 발생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EC6FE-6E43-41BB-BF53-42E71BCF0DA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766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OpenCV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라이브러리에는 얼굴 등 특정한 패턴을 인식하여 입력되는 영상 데이터에서 찾아내는 함수가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함수를 이용하기 위해서는 먼저 찾고자 하는 패턴을 이용하여 검출기를 학습시켜야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다행히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OpenCV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이미 얼굴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웃는 모습 등에 대한 사전에 학습을 완료한 자료가 제공되고 있으므로 이를 이용하여 얼굴 인식을 진행해 보겠습니다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얼굴 인식 데이터를 축적한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다운로드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EC6FE-6E43-41BB-BF53-42E71BCF0DA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573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7000</a:t>
            </a:r>
            <a:r>
              <a:rPr lang="ko-KR" altLang="en-US" dirty="0" err="1"/>
              <a:t>장일때</a:t>
            </a:r>
            <a:r>
              <a:rPr lang="ko-KR" altLang="en-US" dirty="0"/>
              <a:t> 계속 학습시켰을 때</a:t>
            </a:r>
            <a:r>
              <a:rPr lang="en-US" altLang="ko-KR" dirty="0"/>
              <a:t>, </a:t>
            </a:r>
            <a:r>
              <a:rPr lang="ko-KR" altLang="en-US" dirty="0"/>
              <a:t>학습을 시킬수록 이미지가 깨지고 성능이 좋아지지 않았다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화질이 좋은 </a:t>
            </a:r>
            <a:r>
              <a:rPr lang="en-US" altLang="ko-KR" dirty="0"/>
              <a:t>1000</a:t>
            </a:r>
            <a:r>
              <a:rPr lang="ko-KR" altLang="en-US" dirty="0"/>
              <a:t>장으로 </a:t>
            </a:r>
            <a:r>
              <a:rPr lang="ko-KR" altLang="en-US" dirty="0" err="1"/>
              <a:t>재학습시켰을</a:t>
            </a:r>
            <a:r>
              <a:rPr lang="ko-KR" altLang="en-US" dirty="0"/>
              <a:t> 때</a:t>
            </a:r>
            <a:r>
              <a:rPr lang="en-US" altLang="ko-KR" dirty="0"/>
              <a:t>, </a:t>
            </a:r>
            <a:r>
              <a:rPr lang="ko-KR" altLang="en-US" dirty="0"/>
              <a:t>성능이 더 좋은 것을 확인하였다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저희는 </a:t>
            </a:r>
            <a:r>
              <a:rPr lang="en-US" altLang="ko-KR" dirty="0"/>
              <a:t>1000</a:t>
            </a:r>
            <a:r>
              <a:rPr lang="ko-KR" altLang="en-US" dirty="0"/>
              <a:t>장으로 </a:t>
            </a:r>
            <a:r>
              <a:rPr lang="ko-KR" altLang="en-US" dirty="0" err="1"/>
              <a:t>재학습시켜</a:t>
            </a:r>
            <a:r>
              <a:rPr lang="ko-KR" altLang="en-US" dirty="0"/>
              <a:t> 이미지가 깨지는 것을 한번 더 방지할 수 있었다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EC6FE-6E43-41BB-BF53-42E71BCF0DA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451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7000</a:t>
            </a:r>
            <a:r>
              <a:rPr lang="ko-KR" altLang="en-US" dirty="0" err="1"/>
              <a:t>장일때</a:t>
            </a:r>
            <a:r>
              <a:rPr lang="ko-KR" altLang="en-US" dirty="0"/>
              <a:t> 계속 학습시켰을 때</a:t>
            </a:r>
            <a:r>
              <a:rPr lang="en-US" altLang="ko-KR" dirty="0"/>
              <a:t>, </a:t>
            </a:r>
            <a:r>
              <a:rPr lang="ko-KR" altLang="en-US" dirty="0"/>
              <a:t>학습을 시킬수록 이미지가 깨지고 성능이 좋아지지 않았다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화질이 좋은 </a:t>
            </a:r>
            <a:r>
              <a:rPr lang="en-US" altLang="ko-KR" dirty="0"/>
              <a:t>1000</a:t>
            </a:r>
            <a:r>
              <a:rPr lang="ko-KR" altLang="en-US" dirty="0"/>
              <a:t>장으로 </a:t>
            </a:r>
            <a:r>
              <a:rPr lang="ko-KR" altLang="en-US" dirty="0" err="1"/>
              <a:t>재학습시켰을</a:t>
            </a:r>
            <a:r>
              <a:rPr lang="ko-KR" altLang="en-US" dirty="0"/>
              <a:t> 때</a:t>
            </a:r>
            <a:r>
              <a:rPr lang="en-US" altLang="ko-KR" dirty="0"/>
              <a:t>, </a:t>
            </a:r>
            <a:r>
              <a:rPr lang="ko-KR" altLang="en-US" dirty="0"/>
              <a:t>성능이 더 좋은 것을 확인하였다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저희는 </a:t>
            </a:r>
            <a:r>
              <a:rPr lang="en-US" altLang="ko-KR" dirty="0"/>
              <a:t>1000</a:t>
            </a:r>
            <a:r>
              <a:rPr lang="ko-KR" altLang="en-US" dirty="0"/>
              <a:t>장으로 </a:t>
            </a:r>
            <a:r>
              <a:rPr lang="ko-KR" altLang="en-US" dirty="0" err="1"/>
              <a:t>재학습시켜</a:t>
            </a:r>
            <a:r>
              <a:rPr lang="ko-KR" altLang="en-US" dirty="0"/>
              <a:t> 이미지가 깨지는 것을 한번 더 방지할 수 있었다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EC6FE-6E43-41BB-BF53-42E71BCF0DA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58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사람의 형태가 보이기는 하나</a:t>
            </a:r>
            <a:r>
              <a:rPr lang="en-US" altLang="ko-KR" dirty="0"/>
              <a:t>, </a:t>
            </a:r>
            <a:r>
              <a:rPr lang="ko-KR" altLang="en-US" dirty="0"/>
              <a:t>일그러지거나 눈코입의 형태가 선명하지 않아 더 이상 학습을 진행하지 않았음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EC6FE-6E43-41BB-BF53-42E71BCF0DA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55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EC6FE-6E43-41BB-BF53-42E71BCF0DA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476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65762-0921-4538-9F57-B36A577B8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9574-2BBA-47BA-A642-FE31E6761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3C3217-849E-40F2-A923-CA70EDD27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DD7E21-D0E8-4F74-A393-7711018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4103AB-5483-422C-88D2-41FC054E7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C11F-9A4C-4F1F-872E-FFE838B0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554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15BA7-0250-4020-99B4-B22AA7FA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AA68B9-82C3-4581-8902-29005A6418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A96A45-C608-42C3-B43D-6BFE1F361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008507-B3C8-417A-B434-3E193CE9A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B5C176-49BF-4C58-A7E1-A5869AA96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E851B4-6CDC-45A1-9B13-75731BE4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C11F-9A4C-4F1F-872E-FFE838B0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739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9967-997E-48DA-9487-EBE06667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632F1D-EC7E-407B-BE2E-6462431C6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8EF0A-2FEA-452F-BA46-EDCD7FD4C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BB9483-DCE7-4E99-855C-695F7608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FC2E1-93E0-44AA-BDA2-4808D35C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C11F-9A4C-4F1F-872E-FFE838B0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923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F7F1AE-4192-45BE-A53E-2A64E621E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EC448D-DD02-4B08-99EF-07D3FC3CB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08372-318C-45EC-B0A6-CDBCA31EC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88718-6B81-4637-9A1D-1BB876E16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277437-2AF8-4897-8FC1-DB7CA1A59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C11F-9A4C-4F1F-872E-FFE838B0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096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B7753-F7B1-47CB-88EE-6D06D743B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346CA1-1A50-471E-9D74-FBFFA1F90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B06605-19E4-4F5D-BE6C-E75896E2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9BA802-2A59-4E30-9A9E-7AF51D50C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C7CA03-D627-4868-8553-FCB0AAA1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C11F-9A4C-4F1F-872E-FFE838B0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119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56BCC-07A5-4A9D-A890-8C9A7B4C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53925-9339-4281-B865-12381F6CA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9E03C-3E5A-43CE-AA6C-E3810DC41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8800C0-F1DB-46B8-BB2A-459AA01D8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0FE9AF-E3D3-49F9-86C0-FB91D348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C11F-9A4C-4F1F-872E-FFE838B0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094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9919F-F6F9-4902-9627-DF1203EF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9F72BD-70E2-4815-A993-5EC890DC1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B3D526-6219-4498-BFDC-BC42234F9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D6A485-9777-4157-819D-F1B208084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D7F16B-899D-430B-BFAD-7E34227C8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54B379-349E-4F72-B134-1104CE747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C11F-9A4C-4F1F-872E-FFE838B0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173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F8424-2EF7-4DE5-895B-C6706F88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36E926-D793-4157-872C-658B8688F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8D065B-D677-40DE-B8D2-9DF43D5EF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33167E-67C5-4A55-A7C9-889B699BD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AD6B3B-3D4F-4034-803E-4467383392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188438-2F74-4D81-8D2B-D19186ACB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549541-A121-4EA5-89CF-55AE493E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781221-E773-4D81-9DC1-D7F0003B6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C11F-9A4C-4F1F-872E-FFE838B0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76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CB158-E7DE-4921-9F02-AE25F210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A71915-42CE-4250-8EDD-51C85C3E7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CCF362-492D-438B-9979-8EA45F32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B5368D-6832-4A74-B626-6FCC53A9C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C11F-9A4C-4F1F-872E-FFE838B0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956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93F5CC-2B90-4DC7-A7B9-25F88DB4A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0454AF-E9E2-413E-BF46-75296A444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E40587-D979-4461-B9A2-FB23BA216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C11F-9A4C-4F1F-872E-FFE838B0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237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0F3731A-9FF4-475C-B0E1-67903864E5E9}"/>
              </a:ext>
            </a:extLst>
          </p:cNvPr>
          <p:cNvSpPr/>
          <p:nvPr userDrawn="1"/>
        </p:nvSpPr>
        <p:spPr>
          <a:xfrm>
            <a:off x="621817" y="509587"/>
            <a:ext cx="10988123" cy="58388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65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FFDC22-E805-40F8-892A-25EED9F6C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20923-EA5E-4EFC-8CD7-30CE6EA9C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655DCE-5051-4C29-BEBA-44B20972C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E987FE-6A9E-4F72-9197-AC1D4669B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DBE0DC-C0E2-4CED-8D95-C5EA4F12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609BD-8D86-466A-9971-F899D2CB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C11F-9A4C-4F1F-872E-FFE838B0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223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E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CF4E41-8E48-440D-9A7F-75F1CC72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44F70A-B4BA-4836-9505-578C2FE9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DE2130-38D4-4D13-875B-30AB4E040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D9B126-EB26-4EE2-9B25-A0E6A6902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CA02D-0F39-402D-8BE0-BA925BF35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0C11F-9A4C-4F1F-872E-FFE838B0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834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30.jp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4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4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0.png"/><Relationship Id="rId4" Type="http://schemas.openxmlformats.org/officeDocument/2006/relationships/image" Target="../media/image48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2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DB0ACF0-9471-4663-B8F6-190EFEFE17D5}"/>
              </a:ext>
            </a:extLst>
          </p:cNvPr>
          <p:cNvSpPr/>
          <p:nvPr/>
        </p:nvSpPr>
        <p:spPr>
          <a:xfrm>
            <a:off x="10060905" y="169069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495F8BB-4B29-4C24-AA5B-22D8B3C719A4}"/>
              </a:ext>
            </a:extLst>
          </p:cNvPr>
          <p:cNvSpPr/>
          <p:nvPr/>
        </p:nvSpPr>
        <p:spPr>
          <a:xfrm>
            <a:off x="7039649" y="6323408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B43FCD8-F0A3-4768-9D1B-460157282548}"/>
              </a:ext>
            </a:extLst>
          </p:cNvPr>
          <p:cNvSpPr/>
          <p:nvPr/>
        </p:nvSpPr>
        <p:spPr>
          <a:xfrm>
            <a:off x="5133975" y="47625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B299182-EDB4-41B6-988A-99FAA32FED8B}"/>
              </a:ext>
            </a:extLst>
          </p:cNvPr>
          <p:cNvSpPr/>
          <p:nvPr/>
        </p:nvSpPr>
        <p:spPr>
          <a:xfrm>
            <a:off x="8315325" y="97631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7755C83-5FD0-4797-972B-B7ED6C222E8F}"/>
              </a:ext>
            </a:extLst>
          </p:cNvPr>
          <p:cNvSpPr/>
          <p:nvPr/>
        </p:nvSpPr>
        <p:spPr>
          <a:xfrm>
            <a:off x="3388412" y="147637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D9B9C5D-8460-4E31-A867-1F2E2524A651}"/>
              </a:ext>
            </a:extLst>
          </p:cNvPr>
          <p:cNvSpPr/>
          <p:nvPr/>
        </p:nvSpPr>
        <p:spPr>
          <a:xfrm>
            <a:off x="2166946" y="0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9C49A83-F9F7-4AB5-BB57-F99338F20470}"/>
              </a:ext>
            </a:extLst>
          </p:cNvPr>
          <p:cNvSpPr/>
          <p:nvPr/>
        </p:nvSpPr>
        <p:spPr>
          <a:xfrm>
            <a:off x="0" y="699769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C0CAA6A-DD3F-48CB-885A-C0CDAE4FCD70}"/>
              </a:ext>
            </a:extLst>
          </p:cNvPr>
          <p:cNvSpPr/>
          <p:nvPr/>
        </p:nvSpPr>
        <p:spPr>
          <a:xfrm>
            <a:off x="259867" y="1359020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6D9E9BC-1C3F-49E0-AD1D-AB4F39664B12}"/>
              </a:ext>
            </a:extLst>
          </p:cNvPr>
          <p:cNvSpPr/>
          <p:nvPr/>
        </p:nvSpPr>
        <p:spPr>
          <a:xfrm>
            <a:off x="78892" y="3319858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7D09926-3A84-4992-BE63-78EB0EEA4299}"/>
              </a:ext>
            </a:extLst>
          </p:cNvPr>
          <p:cNvSpPr/>
          <p:nvPr/>
        </p:nvSpPr>
        <p:spPr>
          <a:xfrm>
            <a:off x="220110" y="4538481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3CF19EF-9401-4171-B8CD-0CF19085B33D}"/>
              </a:ext>
            </a:extLst>
          </p:cNvPr>
          <p:cNvSpPr/>
          <p:nvPr/>
        </p:nvSpPr>
        <p:spPr>
          <a:xfrm>
            <a:off x="78892" y="5576129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003E75-FE69-48CA-B9EA-19EEE66488FB}"/>
              </a:ext>
            </a:extLst>
          </p:cNvPr>
          <p:cNvSpPr/>
          <p:nvPr/>
        </p:nvSpPr>
        <p:spPr>
          <a:xfrm>
            <a:off x="962025" y="6457949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9D67496-501E-4BAD-A476-D0354227AEC3}"/>
              </a:ext>
            </a:extLst>
          </p:cNvPr>
          <p:cNvSpPr/>
          <p:nvPr/>
        </p:nvSpPr>
        <p:spPr>
          <a:xfrm>
            <a:off x="3638550" y="6398418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3D903C8-0C62-4494-9A32-27DD781B5C2F}"/>
              </a:ext>
            </a:extLst>
          </p:cNvPr>
          <p:cNvSpPr/>
          <p:nvPr/>
        </p:nvSpPr>
        <p:spPr>
          <a:xfrm>
            <a:off x="5507107" y="6579392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EDC355-4E2E-42D0-8C7B-30B4812C56FA}"/>
              </a:ext>
            </a:extLst>
          </p:cNvPr>
          <p:cNvSpPr/>
          <p:nvPr/>
        </p:nvSpPr>
        <p:spPr>
          <a:xfrm>
            <a:off x="11609940" y="5010902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EAC9F5A-965A-40E3-B463-8739FB0E2654}"/>
              </a:ext>
            </a:extLst>
          </p:cNvPr>
          <p:cNvSpPr/>
          <p:nvPr/>
        </p:nvSpPr>
        <p:spPr>
          <a:xfrm>
            <a:off x="11496675" y="0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BD64511-8FF9-4552-A602-BB7FF0F5D5C0}"/>
              </a:ext>
            </a:extLst>
          </p:cNvPr>
          <p:cNvSpPr/>
          <p:nvPr/>
        </p:nvSpPr>
        <p:spPr>
          <a:xfrm>
            <a:off x="11869807" y="2576889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75320BE-224C-4B66-8AFF-D060C96FA232}"/>
              </a:ext>
            </a:extLst>
          </p:cNvPr>
          <p:cNvSpPr/>
          <p:nvPr/>
        </p:nvSpPr>
        <p:spPr>
          <a:xfrm>
            <a:off x="10237357" y="6497240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10" descr="관련 이미지">
            <a:extLst>
              <a:ext uri="{FF2B5EF4-FFF2-40B4-BE49-F238E27FC236}">
                <a16:creationId xmlns:a16="http://schemas.microsoft.com/office/drawing/2014/main" id="{3DFFFC9F-3988-4B19-903C-0CFCF34DC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1" b="99670" l="10000" r="99000">
                        <a14:foregroundMark x1="85000" y1="80528" x2="89667" y2="99670"/>
                        <a14:foregroundMark x1="77333" y1="82508" x2="80333" y2="96370"/>
                        <a14:foregroundMark x1="89000" y1="79208" x2="99000" y2="94719"/>
                        <a14:foregroundMark x1="93333" y1="95050" x2="94667" y2="99670"/>
                        <a14:backgroundMark x1="71000" y1="22112" x2="54000" y2="86139"/>
                        <a14:backgroundMark x1="86333" y1="16502" x2="34000" y2="89769"/>
                        <a14:backgroundMark x1="89667" y1="41584" x2="38667" y2="96700"/>
                        <a14:backgroundMark x1="90000" y1="60066" x2="1000" y2="75248"/>
                        <a14:backgroundMark x1="1000" y1="75248" x2="1000" y2="75248"/>
                        <a14:backgroundMark x1="85667" y1="61716" x2="1333" y2="78878"/>
                        <a14:backgroundMark x1="86667" y1="64026" x2="29667" y2="87789"/>
                        <a14:backgroundMark x1="63667" y1="16832" x2="33667" y2="68647"/>
                        <a14:backgroundMark x1="56333" y1="16502" x2="18000" y2="70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495" t="57989"/>
          <a:stretch/>
        </p:blipFill>
        <p:spPr bwMode="auto">
          <a:xfrm>
            <a:off x="9167366" y="4156926"/>
            <a:ext cx="2424066" cy="216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안젤리나졸리 얼굴에 대한 이미지 검색결과">
            <a:extLst>
              <a:ext uri="{FF2B5EF4-FFF2-40B4-BE49-F238E27FC236}">
                <a16:creationId xmlns:a16="http://schemas.microsoft.com/office/drawing/2014/main" id="{77AC61CD-0B6A-42D3-A968-05F838948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00" b="90000" l="10000" r="90000">
                        <a14:foregroundMark x1="22755" y1="18900" x2="29184" y2="13100"/>
                        <a14:foregroundMark x1="29184" y1="13100" x2="40000" y2="10867"/>
                        <a14:foregroundMark x1="40000" y1="10867" x2="50867" y2="13167"/>
                        <a14:foregroundMark x1="50867" y1="13167" x2="54439" y2="19300"/>
                        <a14:foregroundMark x1="40612" y1="6800" x2="43163" y2="6933"/>
                        <a14:foregroundMark x1="43163" y1="6933" x2="43163" y2="6933"/>
                        <a14:foregroundMark x1="21429" y1="16333" x2="21071" y2="23533"/>
                        <a14:foregroundMark x1="21327" y1="16900" x2="20051" y2="26300"/>
                        <a14:foregroundMark x1="21020" y1="16867" x2="19884" y2="22903"/>
                        <a14:foregroundMark x1="52857" y1="42200" x2="49235" y2="45167"/>
                        <a14:backgroundMark x1="31020" y1="50567" x2="43061" y2="51233"/>
                        <a14:backgroundMark x1="43061" y1="51233" x2="32755" y2="77000"/>
                        <a14:backgroundMark x1="32755" y1="77000" x2="29337" y2="80433"/>
                        <a14:backgroundMark x1="17857" y1="17633" x2="5714" y2="45767"/>
                        <a14:backgroundMark x1="5714" y1="45767" x2="2959" y2="49600"/>
                        <a14:backgroundMark x1="83316" y1="10967" x2="78878" y2="31933"/>
                        <a14:backgroundMark x1="76531" y1="35267" x2="75867" y2="47767"/>
                        <a14:backgroundMark x1="68214" y1="43900" x2="70255" y2="51500"/>
                        <a14:backgroundMark x1="70255" y1="51500" x2="72296" y2="54167"/>
                        <a14:backgroundMark x1="16173" y1="21667" x2="15051" y2="30133"/>
                        <a14:backgroundMark x1="18878" y1="22800" x2="18061" y2="26167"/>
                        <a14:backgroundMark x1="18724" y1="25633" x2="18265" y2="28267"/>
                        <a14:backgroundMark x1="19643" y1="26833" x2="18520" y2="30367"/>
                        <a14:backgroundMark x1="18520" y1="30367" x2="18520" y2="30367"/>
                        <a14:backgroundMark x1="69082" y1="34233" x2="58929" y2="50767"/>
                        <a14:backgroundMark x1="58929" y1="50767" x2="58929" y2="50767"/>
                        <a14:backgroundMark x1="54184" y1="43467" x2="51276" y2="45400"/>
                        <a14:backgroundMark x1="50312" y1="45641" x2="46327" y2="47900"/>
                        <a14:backgroundMark x1="55204" y1="42867" x2="50324" y2="45634"/>
                        <a14:backgroundMark x1="46327" y1="47900" x2="45408" y2="48067"/>
                        <a14:backgroundMark x1="54490" y1="41933" x2="53630" y2="42540"/>
                        <a14:backgroundMark x1="54009" y1="42707" x2="48622" y2="48967"/>
                        <a14:backgroundMark x1="56224" y1="40133" x2="54274" y2="423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614"/>
          <a:stretch/>
        </p:blipFill>
        <p:spPr bwMode="auto">
          <a:xfrm rot="19838537">
            <a:off x="8279256" y="1581840"/>
            <a:ext cx="4297200" cy="364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224FDF92-4ADE-4858-8627-EDF523F55BCA}"/>
              </a:ext>
            </a:extLst>
          </p:cNvPr>
          <p:cNvSpPr/>
          <p:nvPr/>
        </p:nvSpPr>
        <p:spPr>
          <a:xfrm>
            <a:off x="8934693" y="2145406"/>
            <a:ext cx="2171458" cy="2886075"/>
          </a:xfrm>
          <a:custGeom>
            <a:avLst/>
            <a:gdLst>
              <a:gd name="connsiteX0" fmla="*/ 476250 w 2219325"/>
              <a:gd name="connsiteY0" fmla="*/ 161925 h 2886075"/>
              <a:gd name="connsiteX1" fmla="*/ 781050 w 2219325"/>
              <a:gd name="connsiteY1" fmla="*/ 104775 h 2886075"/>
              <a:gd name="connsiteX2" fmla="*/ 866775 w 2219325"/>
              <a:gd name="connsiteY2" fmla="*/ 95250 h 2886075"/>
              <a:gd name="connsiteX3" fmla="*/ 914400 w 2219325"/>
              <a:gd name="connsiteY3" fmla="*/ 28575 h 2886075"/>
              <a:gd name="connsiteX4" fmla="*/ 952500 w 2219325"/>
              <a:gd name="connsiteY4" fmla="*/ 57150 h 2886075"/>
              <a:gd name="connsiteX5" fmla="*/ 1066800 w 2219325"/>
              <a:gd name="connsiteY5" fmla="*/ 28575 h 2886075"/>
              <a:gd name="connsiteX6" fmla="*/ 1181100 w 2219325"/>
              <a:gd name="connsiteY6" fmla="*/ 0 h 2886075"/>
              <a:gd name="connsiteX7" fmla="*/ 1390650 w 2219325"/>
              <a:gd name="connsiteY7" fmla="*/ 95250 h 2886075"/>
              <a:gd name="connsiteX8" fmla="*/ 1628775 w 2219325"/>
              <a:gd name="connsiteY8" fmla="*/ 247650 h 2886075"/>
              <a:gd name="connsiteX9" fmla="*/ 1790700 w 2219325"/>
              <a:gd name="connsiteY9" fmla="*/ 419100 h 2886075"/>
              <a:gd name="connsiteX10" fmla="*/ 1895475 w 2219325"/>
              <a:gd name="connsiteY10" fmla="*/ 542925 h 2886075"/>
              <a:gd name="connsiteX11" fmla="*/ 1971675 w 2219325"/>
              <a:gd name="connsiteY11" fmla="*/ 752475 h 2886075"/>
              <a:gd name="connsiteX12" fmla="*/ 2028825 w 2219325"/>
              <a:gd name="connsiteY12" fmla="*/ 828675 h 2886075"/>
              <a:gd name="connsiteX13" fmla="*/ 2047875 w 2219325"/>
              <a:gd name="connsiteY13" fmla="*/ 1038225 h 2886075"/>
              <a:gd name="connsiteX14" fmla="*/ 2143125 w 2219325"/>
              <a:gd name="connsiteY14" fmla="*/ 1085850 h 2886075"/>
              <a:gd name="connsiteX15" fmla="*/ 2152650 w 2219325"/>
              <a:gd name="connsiteY15" fmla="*/ 1238250 h 2886075"/>
              <a:gd name="connsiteX16" fmla="*/ 2200275 w 2219325"/>
              <a:gd name="connsiteY16" fmla="*/ 1381125 h 2886075"/>
              <a:gd name="connsiteX17" fmla="*/ 2219325 w 2219325"/>
              <a:gd name="connsiteY17" fmla="*/ 1524000 h 2886075"/>
              <a:gd name="connsiteX18" fmla="*/ 2162175 w 2219325"/>
              <a:gd name="connsiteY18" fmla="*/ 1590675 h 2886075"/>
              <a:gd name="connsiteX19" fmla="*/ 2095500 w 2219325"/>
              <a:gd name="connsiteY19" fmla="*/ 1685925 h 2886075"/>
              <a:gd name="connsiteX20" fmla="*/ 2105025 w 2219325"/>
              <a:gd name="connsiteY20" fmla="*/ 1790700 h 2886075"/>
              <a:gd name="connsiteX21" fmla="*/ 2152650 w 2219325"/>
              <a:gd name="connsiteY21" fmla="*/ 2009775 h 2886075"/>
              <a:gd name="connsiteX22" fmla="*/ 2133600 w 2219325"/>
              <a:gd name="connsiteY22" fmla="*/ 2228850 h 2886075"/>
              <a:gd name="connsiteX23" fmla="*/ 2066925 w 2219325"/>
              <a:gd name="connsiteY23" fmla="*/ 2371725 h 2886075"/>
              <a:gd name="connsiteX24" fmla="*/ 1876425 w 2219325"/>
              <a:gd name="connsiteY24" fmla="*/ 2609850 h 2886075"/>
              <a:gd name="connsiteX25" fmla="*/ 1752600 w 2219325"/>
              <a:gd name="connsiteY25" fmla="*/ 2752725 h 2886075"/>
              <a:gd name="connsiteX26" fmla="*/ 1552575 w 2219325"/>
              <a:gd name="connsiteY26" fmla="*/ 2847975 h 2886075"/>
              <a:gd name="connsiteX27" fmla="*/ 1381125 w 2219325"/>
              <a:gd name="connsiteY27" fmla="*/ 2886075 h 2886075"/>
              <a:gd name="connsiteX28" fmla="*/ 1266825 w 2219325"/>
              <a:gd name="connsiteY28" fmla="*/ 2819400 h 2886075"/>
              <a:gd name="connsiteX29" fmla="*/ 1066800 w 2219325"/>
              <a:gd name="connsiteY29" fmla="*/ 2781300 h 2886075"/>
              <a:gd name="connsiteX30" fmla="*/ 923925 w 2219325"/>
              <a:gd name="connsiteY30" fmla="*/ 2705100 h 2886075"/>
              <a:gd name="connsiteX31" fmla="*/ 800100 w 2219325"/>
              <a:gd name="connsiteY31" fmla="*/ 2609850 h 2886075"/>
              <a:gd name="connsiteX32" fmla="*/ 666750 w 2219325"/>
              <a:gd name="connsiteY32" fmla="*/ 2343150 h 2886075"/>
              <a:gd name="connsiteX33" fmla="*/ 476250 w 2219325"/>
              <a:gd name="connsiteY33" fmla="*/ 2076450 h 2886075"/>
              <a:gd name="connsiteX34" fmla="*/ 447675 w 2219325"/>
              <a:gd name="connsiteY34" fmla="*/ 1943100 h 2886075"/>
              <a:gd name="connsiteX35" fmla="*/ 333375 w 2219325"/>
              <a:gd name="connsiteY35" fmla="*/ 1762125 h 2886075"/>
              <a:gd name="connsiteX36" fmla="*/ 247650 w 2219325"/>
              <a:gd name="connsiteY36" fmla="*/ 1666875 h 2886075"/>
              <a:gd name="connsiteX37" fmla="*/ 142875 w 2219325"/>
              <a:gd name="connsiteY37" fmla="*/ 1495425 h 2886075"/>
              <a:gd name="connsiteX38" fmla="*/ 85725 w 2219325"/>
              <a:gd name="connsiteY38" fmla="*/ 1371600 h 2886075"/>
              <a:gd name="connsiteX39" fmla="*/ 0 w 2219325"/>
              <a:gd name="connsiteY39" fmla="*/ 1200150 h 2886075"/>
              <a:gd name="connsiteX40" fmla="*/ 28575 w 2219325"/>
              <a:gd name="connsiteY40" fmla="*/ 1028700 h 2886075"/>
              <a:gd name="connsiteX41" fmla="*/ 9525 w 2219325"/>
              <a:gd name="connsiteY41" fmla="*/ 733425 h 2886075"/>
              <a:gd name="connsiteX42" fmla="*/ 257175 w 2219325"/>
              <a:gd name="connsiteY42" fmla="*/ 447675 h 2886075"/>
              <a:gd name="connsiteX43" fmla="*/ 409575 w 2219325"/>
              <a:gd name="connsiteY43" fmla="*/ 219075 h 2886075"/>
              <a:gd name="connsiteX44" fmla="*/ 476250 w 2219325"/>
              <a:gd name="connsiteY44" fmla="*/ 161925 h 288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219325" h="2886075">
                <a:moveTo>
                  <a:pt x="476250" y="161925"/>
                </a:moveTo>
                <a:lnTo>
                  <a:pt x="781050" y="104775"/>
                </a:lnTo>
                <a:lnTo>
                  <a:pt x="866775" y="95250"/>
                </a:lnTo>
                <a:lnTo>
                  <a:pt x="914400" y="28575"/>
                </a:lnTo>
                <a:lnTo>
                  <a:pt x="952500" y="57150"/>
                </a:lnTo>
                <a:lnTo>
                  <a:pt x="1066800" y="28575"/>
                </a:lnTo>
                <a:lnTo>
                  <a:pt x="1181100" y="0"/>
                </a:lnTo>
                <a:lnTo>
                  <a:pt x="1390650" y="95250"/>
                </a:lnTo>
                <a:lnTo>
                  <a:pt x="1628775" y="247650"/>
                </a:lnTo>
                <a:lnTo>
                  <a:pt x="1790700" y="419100"/>
                </a:lnTo>
                <a:lnTo>
                  <a:pt x="1895475" y="542925"/>
                </a:lnTo>
                <a:lnTo>
                  <a:pt x="1971675" y="752475"/>
                </a:lnTo>
                <a:lnTo>
                  <a:pt x="2028825" y="828675"/>
                </a:lnTo>
                <a:lnTo>
                  <a:pt x="2047875" y="1038225"/>
                </a:lnTo>
                <a:lnTo>
                  <a:pt x="2143125" y="1085850"/>
                </a:lnTo>
                <a:lnTo>
                  <a:pt x="2152650" y="1238250"/>
                </a:lnTo>
                <a:lnTo>
                  <a:pt x="2200275" y="1381125"/>
                </a:lnTo>
                <a:lnTo>
                  <a:pt x="2219325" y="1524000"/>
                </a:lnTo>
                <a:lnTo>
                  <a:pt x="2162175" y="1590675"/>
                </a:lnTo>
                <a:lnTo>
                  <a:pt x="2095500" y="1685925"/>
                </a:lnTo>
                <a:lnTo>
                  <a:pt x="2105025" y="1790700"/>
                </a:lnTo>
                <a:lnTo>
                  <a:pt x="2152650" y="2009775"/>
                </a:lnTo>
                <a:lnTo>
                  <a:pt x="2133600" y="2228850"/>
                </a:lnTo>
                <a:lnTo>
                  <a:pt x="2066925" y="2371725"/>
                </a:lnTo>
                <a:lnTo>
                  <a:pt x="1876425" y="2609850"/>
                </a:lnTo>
                <a:lnTo>
                  <a:pt x="1752600" y="2752725"/>
                </a:lnTo>
                <a:lnTo>
                  <a:pt x="1552575" y="2847975"/>
                </a:lnTo>
                <a:lnTo>
                  <a:pt x="1381125" y="2886075"/>
                </a:lnTo>
                <a:lnTo>
                  <a:pt x="1266825" y="2819400"/>
                </a:lnTo>
                <a:lnTo>
                  <a:pt x="1066800" y="2781300"/>
                </a:lnTo>
                <a:lnTo>
                  <a:pt x="923925" y="2705100"/>
                </a:lnTo>
                <a:lnTo>
                  <a:pt x="800100" y="2609850"/>
                </a:lnTo>
                <a:lnTo>
                  <a:pt x="666750" y="2343150"/>
                </a:lnTo>
                <a:lnTo>
                  <a:pt x="476250" y="2076450"/>
                </a:lnTo>
                <a:lnTo>
                  <a:pt x="447675" y="1943100"/>
                </a:lnTo>
                <a:lnTo>
                  <a:pt x="333375" y="1762125"/>
                </a:lnTo>
                <a:lnTo>
                  <a:pt x="247650" y="1666875"/>
                </a:lnTo>
                <a:lnTo>
                  <a:pt x="142875" y="1495425"/>
                </a:lnTo>
                <a:lnTo>
                  <a:pt x="85725" y="1371600"/>
                </a:lnTo>
                <a:lnTo>
                  <a:pt x="0" y="1200150"/>
                </a:lnTo>
                <a:lnTo>
                  <a:pt x="28575" y="1028700"/>
                </a:lnTo>
                <a:lnTo>
                  <a:pt x="9525" y="733425"/>
                </a:lnTo>
                <a:lnTo>
                  <a:pt x="257175" y="447675"/>
                </a:lnTo>
                <a:lnTo>
                  <a:pt x="409575" y="219075"/>
                </a:lnTo>
                <a:lnTo>
                  <a:pt x="476250" y="161925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10" descr="관련 이미지">
            <a:extLst>
              <a:ext uri="{FF2B5EF4-FFF2-40B4-BE49-F238E27FC236}">
                <a16:creationId xmlns:a16="http://schemas.microsoft.com/office/drawing/2014/main" id="{D70D51F6-2072-4A81-B70B-70CAF0DB3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1" b="99670" l="10000" r="99000">
                        <a14:foregroundMark x1="45667" y1="28383" x2="50091" y2="30573"/>
                        <a14:foregroundMark x1="46667" y1="24752" x2="52248" y2="28068"/>
                        <a14:foregroundMark x1="94511" y1="99131" x2="94667" y2="99670"/>
                        <a14:backgroundMark x1="76000" y1="23102" x2="50000" y2="78218"/>
                        <a14:backgroundMark x1="50000" y1="78218" x2="58667" y2="86139"/>
                        <a14:backgroundMark x1="58667" y1="86139" x2="64000" y2="95710"/>
                        <a14:backgroundMark x1="64000" y1="95710" x2="81667" y2="94719"/>
                        <a14:backgroundMark x1="81667" y1="94719" x2="83000" y2="82508"/>
                        <a14:backgroundMark x1="83000" y1="82508" x2="71667" y2="42574"/>
                        <a14:backgroundMark x1="71667" y1="42574" x2="82000" y2="55116"/>
                        <a14:backgroundMark x1="82000" y1="55116" x2="93000" y2="98680"/>
                        <a14:backgroundMark x1="87000" y1="23762" x2="58000" y2="76898"/>
                        <a14:backgroundMark x1="58000" y1="76898" x2="55000" y2="85809"/>
                        <a14:backgroundMark x1="83667" y1="14851" x2="69667" y2="99670"/>
                        <a14:backgroundMark x1="69667" y1="99670" x2="69667" y2="99670"/>
                        <a14:backgroundMark x1="78000" y1="12541" x2="38667" y2="80858"/>
                        <a14:backgroundMark x1="38667" y1="80858" x2="38333" y2="81848"/>
                        <a14:backgroundMark x1="73000" y1="27393" x2="43000" y2="50165"/>
                        <a14:backgroundMark x1="43000" y1="50165" x2="31000" y2="66007"/>
                        <a14:backgroundMark x1="56333" y1="35974" x2="52333" y2="41584"/>
                        <a14:backgroundMark x1="57000" y1="33003" x2="57000" y2="34323"/>
                        <a14:backgroundMark x1="74667" y1="15842" x2="45667" y2="48845"/>
                        <a14:backgroundMark x1="42000" y1="47855" x2="46333" y2="47525"/>
                        <a14:backgroundMark x1="46333" y1="47525" x2="46333" y2="47525"/>
                        <a14:backgroundMark x1="88000" y1="79868" x2="92333" y2="97030"/>
                        <a14:backgroundMark x1="88333" y1="79868" x2="78333" y2="97030"/>
                        <a14:backgroundMark x1="96333" y1="82178" x2="92333" y2="98350"/>
                        <a14:backgroundMark x1="85333" y1="89769" x2="94667" y2="99010"/>
                        <a14:backgroundMark x1="75333" y1="14191" x2="46333" y2="47855"/>
                        <a14:backgroundMark x1="72333" y1="17162" x2="67000" y2="23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408">
            <a:off x="6870819" y="1274468"/>
            <a:ext cx="4371327" cy="441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관련 이미지">
            <a:extLst>
              <a:ext uri="{FF2B5EF4-FFF2-40B4-BE49-F238E27FC236}">
                <a16:creationId xmlns:a16="http://schemas.microsoft.com/office/drawing/2014/main" id="{E7C12C3F-F6D7-4FA1-B307-1D4A02BCB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1" b="99670" l="10000" r="99000">
                        <a14:foregroundMark x1="45667" y1="28383" x2="50091" y2="30573"/>
                        <a14:foregroundMark x1="46667" y1="24752" x2="52248" y2="28068"/>
                        <a14:foregroundMark x1="94511" y1="99131" x2="94667" y2="99670"/>
                        <a14:backgroundMark x1="76000" y1="23102" x2="50000" y2="78218"/>
                        <a14:backgroundMark x1="50000" y1="78218" x2="58667" y2="86139"/>
                        <a14:backgroundMark x1="58667" y1="86139" x2="64000" y2="95710"/>
                        <a14:backgroundMark x1="64000" y1="95710" x2="81667" y2="94719"/>
                        <a14:backgroundMark x1="81667" y1="94719" x2="83000" y2="82508"/>
                        <a14:backgroundMark x1="83000" y1="82508" x2="71667" y2="42574"/>
                        <a14:backgroundMark x1="71667" y1="42574" x2="82000" y2="55116"/>
                        <a14:backgroundMark x1="82000" y1="55116" x2="93000" y2="98680"/>
                        <a14:backgroundMark x1="87000" y1="23762" x2="58000" y2="76898"/>
                        <a14:backgroundMark x1="58000" y1="76898" x2="55000" y2="85809"/>
                        <a14:backgroundMark x1="83667" y1="14851" x2="69667" y2="99670"/>
                        <a14:backgroundMark x1="69667" y1="99670" x2="69667" y2="99670"/>
                        <a14:backgroundMark x1="78000" y1="12541" x2="38667" y2="80858"/>
                        <a14:backgroundMark x1="38667" y1="80858" x2="38333" y2="81848"/>
                        <a14:backgroundMark x1="73000" y1="27393" x2="43000" y2="50165"/>
                        <a14:backgroundMark x1="43000" y1="50165" x2="31000" y2="66007"/>
                        <a14:backgroundMark x1="56333" y1="35974" x2="52333" y2="41584"/>
                        <a14:backgroundMark x1="57000" y1="33003" x2="57000" y2="34323"/>
                        <a14:backgroundMark x1="74667" y1="15842" x2="45667" y2="48845"/>
                        <a14:backgroundMark x1="42000" y1="47855" x2="46333" y2="47525"/>
                        <a14:backgroundMark x1="46333" y1="47525" x2="46333" y2="47525"/>
                        <a14:backgroundMark x1="88000" y1="79868" x2="92333" y2="97030"/>
                        <a14:backgroundMark x1="88333" y1="79868" x2="78333" y2="97030"/>
                        <a14:backgroundMark x1="96333" y1="82178" x2="92333" y2="98350"/>
                        <a14:backgroundMark x1="85333" y1="89769" x2="94667" y2="99010"/>
                        <a14:backgroundMark x1="75333" y1="14191" x2="46333" y2="47855"/>
                        <a14:backgroundMark x1="72333" y1="17162" x2="67000" y2="23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731"/>
          <a:stretch/>
        </p:blipFill>
        <p:spPr bwMode="auto">
          <a:xfrm rot="1185581">
            <a:off x="-789264" y="-312998"/>
            <a:ext cx="3168933" cy="202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390D1E0-C57F-4AC7-B4D1-4EE12F5ACB82}"/>
              </a:ext>
            </a:extLst>
          </p:cNvPr>
          <p:cNvSpPr txBox="1"/>
          <p:nvPr/>
        </p:nvSpPr>
        <p:spPr>
          <a:xfrm rot="21411212">
            <a:off x="1839103" y="2754306"/>
            <a:ext cx="5204002" cy="212365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n w="28575">
                  <a:solidFill>
                    <a:sysClr val="windowText" lastClr="000000"/>
                  </a:solidFill>
                </a:ln>
                <a:solidFill>
                  <a:srgbClr val="00ADF3"/>
                </a:solidFill>
                <a:latin typeface="Berlin Sans FB Demi" panose="020E0802020502020306" pitchFamily="34" charset="0"/>
              </a:rPr>
              <a:t>WHO’S </a:t>
            </a:r>
          </a:p>
          <a:p>
            <a:pPr algn="ctr"/>
            <a:r>
              <a:rPr lang="en-US" altLang="ko-KR" sz="6600" dirty="0">
                <a:ln w="28575">
                  <a:solidFill>
                    <a:sysClr val="windowText" lastClr="000000"/>
                  </a:solidFill>
                </a:ln>
                <a:solidFill>
                  <a:srgbClr val="EC2923"/>
                </a:solidFill>
                <a:latin typeface="Berlin Sans FB Demi" panose="020E0802020502020306" pitchFamily="34" charset="0"/>
              </a:rPr>
              <a:t>JOLIE?</a:t>
            </a:r>
            <a:endParaRPr lang="ko-KR" altLang="en-US" sz="6600" dirty="0">
              <a:ln w="28575">
                <a:solidFill>
                  <a:sysClr val="windowText" lastClr="000000"/>
                </a:solidFill>
              </a:ln>
              <a:solidFill>
                <a:srgbClr val="EC2923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A0C6BD-2024-4988-9780-8EF9DF85E71E}"/>
              </a:ext>
            </a:extLst>
          </p:cNvPr>
          <p:cNvSpPr txBox="1"/>
          <p:nvPr/>
        </p:nvSpPr>
        <p:spPr>
          <a:xfrm>
            <a:off x="8840316" y="5262877"/>
            <a:ext cx="8579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김민채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장승연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이한석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16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C94BD-5687-4351-903E-BE49E6DF4110}"/>
              </a:ext>
            </a:extLst>
          </p:cNvPr>
          <p:cNvSpPr txBox="1"/>
          <p:nvPr/>
        </p:nvSpPr>
        <p:spPr>
          <a:xfrm>
            <a:off x="438150" y="-106868"/>
            <a:ext cx="2880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00ADF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DCGAN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5D56-F507-4D76-AD3C-66BAF398B559}"/>
              </a:ext>
            </a:extLst>
          </p:cNvPr>
          <p:cNvSpPr txBox="1"/>
          <p:nvPr/>
        </p:nvSpPr>
        <p:spPr>
          <a:xfrm>
            <a:off x="717828" y="557449"/>
            <a:ext cx="3281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1). DCGAN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문제점 및 해결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904FD-02A6-4541-8C89-6699B3F52E1D}"/>
              </a:ext>
            </a:extLst>
          </p:cNvPr>
          <p:cNvSpPr txBox="1"/>
          <p:nvPr/>
        </p:nvSpPr>
        <p:spPr>
          <a:xfrm>
            <a:off x="1291115" y="995933"/>
            <a:ext cx="9661619" cy="5032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GAN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문제점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: GAN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학습을 진행하다가 일정 시점 넘어가면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학습이 더 이상 안됨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해결방안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400" dirty="0">
                <a:highlight>
                  <a:srgbClr val="B4E4FA"/>
                </a:highligh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사전 학습된 모델 이용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iteration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마다 생성된 사진과 모델 저장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학습결과 중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사진을 가장 잘 생성한 모델의 가중치 저장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저장한 모델의 가중치를 읽은 후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학습률을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낮추어서 다시 같은 모델에 적용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64CDCE-77DF-4EF1-B21D-597910D9B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44" y="1898110"/>
            <a:ext cx="1418838" cy="1590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8F266A-D1D4-4F0F-A784-EC200ECB7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067" y="1898110"/>
            <a:ext cx="1418837" cy="16051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A0D6E5-037A-429B-8CB8-0C9A8B633949}"/>
              </a:ext>
            </a:extLst>
          </p:cNvPr>
          <p:cNvSpPr txBox="1"/>
          <p:nvPr/>
        </p:nvSpPr>
        <p:spPr>
          <a:xfrm>
            <a:off x="11767242" y="645789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01217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78EFBF-342D-40C1-94D6-0368789DABF2}"/>
              </a:ext>
            </a:extLst>
          </p:cNvPr>
          <p:cNvSpPr txBox="1"/>
          <p:nvPr/>
        </p:nvSpPr>
        <p:spPr>
          <a:xfrm>
            <a:off x="717828" y="557449"/>
            <a:ext cx="3281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1). DCGAN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문제점 및 해결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FA8CB-A549-46EA-8BCD-3121243E55EC}"/>
              </a:ext>
            </a:extLst>
          </p:cNvPr>
          <p:cNvSpPr txBox="1"/>
          <p:nvPr/>
        </p:nvSpPr>
        <p:spPr>
          <a:xfrm>
            <a:off x="1065636" y="1038451"/>
            <a:ext cx="829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크롤링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후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졸리 얼굴만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crop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 사진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7000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사용하여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</a:t>
            </a:r>
            <a:b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800 iteration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의 성능이 가장 좋음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이 때의 가중치 저장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CE7058-B54D-436B-B3EC-7F3BF4F63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58" y="2951425"/>
            <a:ext cx="1474130" cy="1474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13965E-A1BB-4F41-AE3D-C968CF67C1BF}"/>
              </a:ext>
            </a:extLst>
          </p:cNvPr>
          <p:cNvSpPr txBox="1"/>
          <p:nvPr/>
        </p:nvSpPr>
        <p:spPr>
          <a:xfrm>
            <a:off x="968572" y="448289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졸리 얼굴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1D3651-C043-439E-82FD-F6BC118793B0}"/>
              </a:ext>
            </a:extLst>
          </p:cNvPr>
          <p:cNvSpPr txBox="1"/>
          <p:nvPr/>
        </p:nvSpPr>
        <p:spPr>
          <a:xfrm>
            <a:off x="961235" y="3873574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9BF3F12-D848-4249-96C8-B0762391D9DD}"/>
              </a:ext>
            </a:extLst>
          </p:cNvPr>
          <p:cNvCxnSpPr>
            <a:cxnSpLocks/>
          </p:cNvCxnSpPr>
          <p:nvPr/>
        </p:nvCxnSpPr>
        <p:spPr>
          <a:xfrm flipV="1">
            <a:off x="2148521" y="4042850"/>
            <a:ext cx="108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C606DFD-C526-4E4C-919A-277BD2C044B1}"/>
              </a:ext>
            </a:extLst>
          </p:cNvPr>
          <p:cNvSpPr txBox="1"/>
          <p:nvPr/>
        </p:nvSpPr>
        <p:spPr>
          <a:xfrm>
            <a:off x="2144567" y="4099298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F32040-CD46-48AE-9C4A-C30E837FC066}"/>
              </a:ext>
            </a:extLst>
          </p:cNvPr>
          <p:cNvSpPr txBox="1"/>
          <p:nvPr/>
        </p:nvSpPr>
        <p:spPr>
          <a:xfrm>
            <a:off x="4756176" y="4709743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epoch800</a:t>
            </a:r>
          </a:p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가중치 저장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88F035-0FFE-4D03-942F-647986984B85}"/>
              </a:ext>
            </a:extLst>
          </p:cNvPr>
          <p:cNvSpPr txBox="1"/>
          <p:nvPr/>
        </p:nvSpPr>
        <p:spPr>
          <a:xfrm>
            <a:off x="438150" y="-106868"/>
            <a:ext cx="2880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00ADF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DCGAN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B430F5-7DEE-437C-B741-E4D21DE22A13}"/>
              </a:ext>
            </a:extLst>
          </p:cNvPr>
          <p:cNvGrpSpPr/>
          <p:nvPr/>
        </p:nvGrpSpPr>
        <p:grpSpPr>
          <a:xfrm>
            <a:off x="3301004" y="2699123"/>
            <a:ext cx="2896017" cy="1818918"/>
            <a:chOff x="11537842" y="2967176"/>
            <a:chExt cx="3306482" cy="198235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4991603-90F1-4B61-9D38-ADB1F52FB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8528" y="3900815"/>
              <a:ext cx="923654" cy="92365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80CB629-40FE-4F80-9BCF-7B6F038F9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74602" y="3900815"/>
              <a:ext cx="933452" cy="933452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5545212-6338-4A91-9EA6-FACB0D637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75108" y="2967176"/>
              <a:ext cx="923648" cy="923648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D9E4C43-8FB3-4081-953A-5E11ECE1F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37842" y="2967176"/>
              <a:ext cx="923655" cy="92365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02AAEC-ADC2-4E19-9DB9-BD82D5212045}"/>
                </a:ext>
              </a:extLst>
            </p:cNvPr>
            <p:cNvSpPr txBox="1"/>
            <p:nvPr/>
          </p:nvSpPr>
          <p:spPr>
            <a:xfrm>
              <a:off x="14368463" y="3200451"/>
              <a:ext cx="475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C5BC805-3836-4728-B2C8-072EE0DEE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416235" y="2967176"/>
              <a:ext cx="914904" cy="923648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36A3957-BEAA-4E56-8389-F6E0F594A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30509" y="3771284"/>
              <a:ext cx="1178242" cy="1178242"/>
            </a:xfrm>
            <a:prstGeom prst="rect">
              <a:avLst/>
            </a:prstGeom>
            <a:solidFill>
              <a:srgbClr val="C00000"/>
            </a:solidFill>
            <a:ln w="57150">
              <a:solidFill>
                <a:srgbClr val="EC2923"/>
              </a:solidFill>
            </a:ln>
            <a:effectLst/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B3113C4-49B4-4123-B070-CA4E0D2C5642}"/>
              </a:ext>
            </a:extLst>
          </p:cNvPr>
          <p:cNvSpPr txBox="1"/>
          <p:nvPr/>
        </p:nvSpPr>
        <p:spPr>
          <a:xfrm>
            <a:off x="11767242" y="645789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4514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78EFBF-342D-40C1-94D6-0368789DABF2}"/>
              </a:ext>
            </a:extLst>
          </p:cNvPr>
          <p:cNvSpPr txBox="1"/>
          <p:nvPr/>
        </p:nvSpPr>
        <p:spPr>
          <a:xfrm>
            <a:off x="717828" y="557449"/>
            <a:ext cx="3281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1). DCGAN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문제점 및 해결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FA8CB-A549-46EA-8BCD-3121243E55EC}"/>
              </a:ext>
            </a:extLst>
          </p:cNvPr>
          <p:cNvSpPr txBox="1"/>
          <p:nvPr/>
        </p:nvSpPr>
        <p:spPr>
          <a:xfrm>
            <a:off x="1065636" y="957426"/>
            <a:ext cx="667041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  <a:p>
            <a:pPr marL="457200" indent="-457200">
              <a:buFont typeface="+mj-ea"/>
              <a:buAutoNum type="circleNumDbPlain" startAt="2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학습된 가중치를 모델에 적용한 후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, </a:t>
            </a:r>
            <a:b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</a:b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1.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졸리 얼굴 사진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(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약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7000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장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)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을 넣고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DCGAN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학습</a:t>
            </a:r>
            <a:b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</a:b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2.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고화질 졸리 얼굴 사진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(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약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1000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장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)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을 넣고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DCGAN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학습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6F90D8-AD34-4B48-B340-2C7AA86CF2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73" r="18870" b="29777"/>
          <a:stretch/>
        </p:blipFill>
        <p:spPr>
          <a:xfrm>
            <a:off x="9929199" y="4949608"/>
            <a:ext cx="1222726" cy="12424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CE7058-B54D-436B-B3EC-7F3BF4F63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58" y="2951425"/>
            <a:ext cx="1474130" cy="1474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13965E-A1BB-4F41-AE3D-C968CF67C1BF}"/>
              </a:ext>
            </a:extLst>
          </p:cNvPr>
          <p:cNvSpPr txBox="1"/>
          <p:nvPr/>
        </p:nvSpPr>
        <p:spPr>
          <a:xfrm>
            <a:off x="968572" y="448289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졸리 얼굴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254719B-F35D-4F78-867D-CAEC2135F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11" y="4167497"/>
            <a:ext cx="1474130" cy="14741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D0AA5ED-9713-4E4E-A8A2-DBA241D01E78}"/>
              </a:ext>
            </a:extLst>
          </p:cNvPr>
          <p:cNvSpPr txBox="1"/>
          <p:nvPr/>
        </p:nvSpPr>
        <p:spPr>
          <a:xfrm>
            <a:off x="6849699" y="569896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고화질 졸리 얼굴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1D3651-C043-439E-82FD-F6BC118793B0}"/>
              </a:ext>
            </a:extLst>
          </p:cNvPr>
          <p:cNvSpPr txBox="1"/>
          <p:nvPr/>
        </p:nvSpPr>
        <p:spPr>
          <a:xfrm>
            <a:off x="961235" y="3873574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C31A8A-1A15-4768-A320-8403423352D1}"/>
              </a:ext>
            </a:extLst>
          </p:cNvPr>
          <p:cNvSpPr txBox="1"/>
          <p:nvPr/>
        </p:nvSpPr>
        <p:spPr>
          <a:xfrm>
            <a:off x="7188906" y="5119253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2D3F89-D898-462C-8B24-36C630299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638" y="2235109"/>
            <a:ext cx="1201137" cy="1201137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CF5CD87-2F58-4009-94F8-129FDA3E3AFE}"/>
              </a:ext>
            </a:extLst>
          </p:cNvPr>
          <p:cNvCxnSpPr>
            <a:cxnSpLocks/>
          </p:cNvCxnSpPr>
          <p:nvPr/>
        </p:nvCxnSpPr>
        <p:spPr>
          <a:xfrm flipV="1">
            <a:off x="8525041" y="2819529"/>
            <a:ext cx="1260000" cy="3028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9BF3F12-D848-4249-96C8-B0762391D9DD}"/>
              </a:ext>
            </a:extLst>
          </p:cNvPr>
          <p:cNvCxnSpPr>
            <a:cxnSpLocks/>
          </p:cNvCxnSpPr>
          <p:nvPr/>
        </p:nvCxnSpPr>
        <p:spPr>
          <a:xfrm flipV="1">
            <a:off x="2148521" y="4042850"/>
            <a:ext cx="108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2245C3B-D334-41EE-9EB4-EB3A91BFA809}"/>
              </a:ext>
            </a:extLst>
          </p:cNvPr>
          <p:cNvCxnSpPr>
            <a:cxnSpLocks/>
          </p:cNvCxnSpPr>
          <p:nvPr/>
        </p:nvCxnSpPr>
        <p:spPr>
          <a:xfrm flipV="1">
            <a:off x="5990274" y="4004686"/>
            <a:ext cx="108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C606DFD-C526-4E4C-919A-277BD2C044B1}"/>
              </a:ext>
            </a:extLst>
          </p:cNvPr>
          <p:cNvSpPr txBox="1"/>
          <p:nvPr/>
        </p:nvSpPr>
        <p:spPr>
          <a:xfrm>
            <a:off x="2144567" y="4099298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76C102-97EB-4A6D-9668-D936FABDC168}"/>
              </a:ext>
            </a:extLst>
          </p:cNvPr>
          <p:cNvSpPr txBox="1"/>
          <p:nvPr/>
        </p:nvSpPr>
        <p:spPr>
          <a:xfrm>
            <a:off x="6026231" y="4099298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F32040-CD46-48AE-9C4A-C30E837FC066}"/>
              </a:ext>
            </a:extLst>
          </p:cNvPr>
          <p:cNvSpPr txBox="1"/>
          <p:nvPr/>
        </p:nvSpPr>
        <p:spPr>
          <a:xfrm>
            <a:off x="5255100" y="4907961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epoch800</a:t>
            </a:r>
          </a:p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가중치 저장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56263B60-DC18-40C3-B42E-1D72C9566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704" y="2087778"/>
            <a:ext cx="1474130" cy="147413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307BB2B-4E0B-4E21-B250-422E3C8FDE13}"/>
              </a:ext>
            </a:extLst>
          </p:cNvPr>
          <p:cNvSpPr txBox="1"/>
          <p:nvPr/>
        </p:nvSpPr>
        <p:spPr>
          <a:xfrm>
            <a:off x="7166118" y="3619247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졸리 얼굴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4EB196-05F5-4093-9F9B-E10C197FFC9C}"/>
              </a:ext>
            </a:extLst>
          </p:cNvPr>
          <p:cNvSpPr txBox="1"/>
          <p:nvPr/>
        </p:nvSpPr>
        <p:spPr>
          <a:xfrm>
            <a:off x="7158781" y="3009927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134A3EBB-3371-43CC-8B0D-67D9B8042E4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83532" y="3852662"/>
            <a:ext cx="154540" cy="1317025"/>
          </a:xfrm>
          <a:prstGeom prst="bentConnector3">
            <a:avLst>
              <a:gd name="adj1" fmla="val -14792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FF98331-C7C2-4A5A-A7E5-4371F19E4F89}"/>
              </a:ext>
            </a:extLst>
          </p:cNvPr>
          <p:cNvCxnSpPr>
            <a:cxnSpLocks/>
          </p:cNvCxnSpPr>
          <p:nvPr/>
        </p:nvCxnSpPr>
        <p:spPr>
          <a:xfrm>
            <a:off x="8504834" y="5257534"/>
            <a:ext cx="1260000" cy="3028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288F035-0FFE-4D03-942F-647986984B85}"/>
              </a:ext>
            </a:extLst>
          </p:cNvPr>
          <p:cNvSpPr txBox="1"/>
          <p:nvPr/>
        </p:nvSpPr>
        <p:spPr>
          <a:xfrm>
            <a:off x="438150" y="-106868"/>
            <a:ext cx="2880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00ADF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DCGAN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B430F5-7DEE-437C-B741-E4D21DE22A13}"/>
              </a:ext>
            </a:extLst>
          </p:cNvPr>
          <p:cNvGrpSpPr/>
          <p:nvPr/>
        </p:nvGrpSpPr>
        <p:grpSpPr>
          <a:xfrm>
            <a:off x="3301004" y="2699123"/>
            <a:ext cx="2896017" cy="1818918"/>
            <a:chOff x="11537842" y="2967176"/>
            <a:chExt cx="3306482" cy="198235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4991603-90F1-4B61-9D38-ADB1F52FB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38528" y="3900815"/>
              <a:ext cx="923654" cy="92365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80CB629-40FE-4F80-9BCF-7B6F038F9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74602" y="3900815"/>
              <a:ext cx="933452" cy="933452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5545212-6338-4A91-9EA6-FACB0D637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475108" y="2967176"/>
              <a:ext cx="923648" cy="923648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D9E4C43-8FB3-4081-953A-5E11ECE1F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537842" y="2967176"/>
              <a:ext cx="923655" cy="92365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02AAEC-ADC2-4E19-9DB9-BD82D5212045}"/>
                </a:ext>
              </a:extLst>
            </p:cNvPr>
            <p:cNvSpPr txBox="1"/>
            <p:nvPr/>
          </p:nvSpPr>
          <p:spPr>
            <a:xfrm>
              <a:off x="14368463" y="3200451"/>
              <a:ext cx="475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C5BC805-3836-4728-B2C8-072EE0DEE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416235" y="2967176"/>
              <a:ext cx="914904" cy="923648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36A3957-BEAA-4E56-8389-F6E0F594A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330509" y="3771284"/>
              <a:ext cx="1178242" cy="1178242"/>
            </a:xfrm>
            <a:prstGeom prst="rect">
              <a:avLst/>
            </a:prstGeom>
            <a:solidFill>
              <a:srgbClr val="C00000"/>
            </a:solidFill>
            <a:ln w="57150">
              <a:solidFill>
                <a:srgbClr val="EC2923"/>
              </a:solidFill>
            </a:ln>
            <a:effectLst/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AF51222-DC83-4463-951B-F61B8DF8233F}"/>
              </a:ext>
            </a:extLst>
          </p:cNvPr>
          <p:cNvSpPr txBox="1"/>
          <p:nvPr/>
        </p:nvSpPr>
        <p:spPr>
          <a:xfrm>
            <a:off x="11767242" y="6457890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79300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C94BD-5687-4351-903E-BE49E6DF4110}"/>
              </a:ext>
            </a:extLst>
          </p:cNvPr>
          <p:cNvSpPr txBox="1"/>
          <p:nvPr/>
        </p:nvSpPr>
        <p:spPr>
          <a:xfrm>
            <a:off x="438150" y="-106868"/>
            <a:ext cx="2880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00ADF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DCGAN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FA8CB-A549-46EA-8BCD-3121243E55EC}"/>
              </a:ext>
            </a:extLst>
          </p:cNvPr>
          <p:cNvSpPr txBox="1"/>
          <p:nvPr/>
        </p:nvSpPr>
        <p:spPr>
          <a:xfrm>
            <a:off x="1065636" y="1038451"/>
            <a:ext cx="3599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참고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기본 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코드 구조</a:t>
            </a:r>
            <a:endParaRPr lang="en-US" altLang="ko-KR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5E907C7F-D64D-4C3B-BFCB-C9641551DDAD}"/>
              </a:ext>
            </a:extLst>
          </p:cNvPr>
          <p:cNvSpPr/>
          <p:nvPr/>
        </p:nvSpPr>
        <p:spPr>
          <a:xfrm>
            <a:off x="1190170" y="3055986"/>
            <a:ext cx="827405" cy="278241"/>
          </a:xfrm>
          <a:prstGeom prst="cube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DD0908-AFCB-4D77-9C45-BBD1A1701E38}"/>
              </a:ext>
            </a:extLst>
          </p:cNvPr>
          <p:cNvSpPr txBox="1"/>
          <p:nvPr/>
        </p:nvSpPr>
        <p:spPr>
          <a:xfrm>
            <a:off x="1164173" y="3602991"/>
            <a:ext cx="1051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32*32*256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49686-547A-4124-8667-2E35297DE40E}"/>
              </a:ext>
            </a:extLst>
          </p:cNvPr>
          <p:cNvSpPr/>
          <p:nvPr/>
        </p:nvSpPr>
        <p:spPr>
          <a:xfrm>
            <a:off x="826789" y="3005235"/>
            <a:ext cx="129837" cy="335565"/>
          </a:xfrm>
          <a:prstGeom prst="rect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A03239-4E95-481C-9782-0508BB625614}"/>
              </a:ext>
            </a:extLst>
          </p:cNvPr>
          <p:cNvSpPr txBox="1"/>
          <p:nvPr/>
        </p:nvSpPr>
        <p:spPr>
          <a:xfrm>
            <a:off x="737464" y="3602991"/>
            <a:ext cx="484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64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2D12B6-C66F-4ADF-A7D9-87F999E56CEA}"/>
              </a:ext>
            </a:extLst>
          </p:cNvPr>
          <p:cNvSpPr txBox="1"/>
          <p:nvPr/>
        </p:nvSpPr>
        <p:spPr>
          <a:xfrm>
            <a:off x="2158693" y="3602991"/>
            <a:ext cx="1051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64*64*256</a:t>
            </a:r>
          </a:p>
        </p:txBody>
      </p:sp>
      <p:sp>
        <p:nvSpPr>
          <p:cNvPr id="56" name="정육면체 55">
            <a:extLst>
              <a:ext uri="{FF2B5EF4-FFF2-40B4-BE49-F238E27FC236}">
                <a16:creationId xmlns:a16="http://schemas.microsoft.com/office/drawing/2014/main" id="{C8C5E01F-C70E-4DC5-B1CD-96F662D11ED5}"/>
              </a:ext>
            </a:extLst>
          </p:cNvPr>
          <p:cNvSpPr/>
          <p:nvPr/>
        </p:nvSpPr>
        <p:spPr>
          <a:xfrm>
            <a:off x="2239830" y="2905744"/>
            <a:ext cx="822699" cy="449699"/>
          </a:xfrm>
          <a:prstGeom prst="cube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정육면체 61">
            <a:extLst>
              <a:ext uri="{FF2B5EF4-FFF2-40B4-BE49-F238E27FC236}">
                <a16:creationId xmlns:a16="http://schemas.microsoft.com/office/drawing/2014/main" id="{E2B981A4-8628-4466-8EA7-6941F209BF71}"/>
              </a:ext>
            </a:extLst>
          </p:cNvPr>
          <p:cNvSpPr/>
          <p:nvPr/>
        </p:nvSpPr>
        <p:spPr>
          <a:xfrm>
            <a:off x="5487583" y="2960362"/>
            <a:ext cx="144788" cy="384726"/>
          </a:xfrm>
          <a:prstGeom prst="cube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정육면체 63">
            <a:extLst>
              <a:ext uri="{FF2B5EF4-FFF2-40B4-BE49-F238E27FC236}">
                <a16:creationId xmlns:a16="http://schemas.microsoft.com/office/drawing/2014/main" id="{96860945-9211-4222-9A54-01CDDD19F987}"/>
              </a:ext>
            </a:extLst>
          </p:cNvPr>
          <p:cNvSpPr/>
          <p:nvPr/>
        </p:nvSpPr>
        <p:spPr>
          <a:xfrm>
            <a:off x="6537666" y="3001038"/>
            <a:ext cx="109611" cy="384727"/>
          </a:xfrm>
          <a:prstGeom prst="cube">
            <a:avLst/>
          </a:prstGeom>
          <a:solidFill>
            <a:srgbClr val="EC292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A1DD7E3-EAE6-406B-994C-8F726D2AABBD}"/>
              </a:ext>
            </a:extLst>
          </p:cNvPr>
          <p:cNvSpPr txBox="1"/>
          <p:nvPr/>
        </p:nvSpPr>
        <p:spPr>
          <a:xfrm>
            <a:off x="6055554" y="3613287"/>
            <a:ext cx="1051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64*64*3</a:t>
            </a:r>
          </a:p>
        </p:txBody>
      </p:sp>
      <p:sp>
        <p:nvSpPr>
          <p:cNvPr id="69" name="정육면체 68">
            <a:extLst>
              <a:ext uri="{FF2B5EF4-FFF2-40B4-BE49-F238E27FC236}">
                <a16:creationId xmlns:a16="http://schemas.microsoft.com/office/drawing/2014/main" id="{90718BD4-4A3F-4614-9B21-C5982DC1CFB7}"/>
              </a:ext>
            </a:extLst>
          </p:cNvPr>
          <p:cNvSpPr/>
          <p:nvPr/>
        </p:nvSpPr>
        <p:spPr>
          <a:xfrm>
            <a:off x="7153115" y="2945735"/>
            <a:ext cx="625209" cy="450176"/>
          </a:xfrm>
          <a:prstGeom prst="cube">
            <a:avLst/>
          </a:prstGeom>
          <a:solidFill>
            <a:srgbClr val="EC292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E7F0977-B652-4F6F-9B8D-D739CA6E5D0F}"/>
              </a:ext>
            </a:extLst>
          </p:cNvPr>
          <p:cNvSpPr txBox="1"/>
          <p:nvPr/>
        </p:nvSpPr>
        <p:spPr>
          <a:xfrm>
            <a:off x="7022705" y="361328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62*62*128</a:t>
            </a: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7FBAA5CC-C8AC-45BB-AE16-F08B59CD4989}"/>
              </a:ext>
            </a:extLst>
          </p:cNvPr>
          <p:cNvSpPr/>
          <p:nvPr/>
        </p:nvSpPr>
        <p:spPr>
          <a:xfrm>
            <a:off x="8277232" y="3164674"/>
            <a:ext cx="558206" cy="236214"/>
          </a:xfrm>
          <a:prstGeom prst="cube">
            <a:avLst/>
          </a:prstGeom>
          <a:solidFill>
            <a:srgbClr val="EC292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D070C3C-6638-4590-B2DF-C57BA2C6C639}"/>
              </a:ext>
            </a:extLst>
          </p:cNvPr>
          <p:cNvSpPr txBox="1"/>
          <p:nvPr/>
        </p:nvSpPr>
        <p:spPr>
          <a:xfrm>
            <a:off x="8191966" y="361328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30*30*128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3707A9C-23F1-4ABE-98CC-64671F26561B}"/>
              </a:ext>
            </a:extLst>
          </p:cNvPr>
          <p:cNvSpPr txBox="1"/>
          <p:nvPr/>
        </p:nvSpPr>
        <p:spPr>
          <a:xfrm>
            <a:off x="9139846" y="361328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14*14*128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037A11-FCC2-4B7A-B808-BFB84634D816}"/>
              </a:ext>
            </a:extLst>
          </p:cNvPr>
          <p:cNvSpPr txBox="1"/>
          <p:nvPr/>
        </p:nvSpPr>
        <p:spPr>
          <a:xfrm>
            <a:off x="2594395" y="4267830"/>
            <a:ext cx="1335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Generator</a:t>
            </a:r>
            <a:endParaRPr lang="ko-KR" altLang="en-US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BF74F2-FEDA-4F4F-98DF-C22D0032BB5F}"/>
              </a:ext>
            </a:extLst>
          </p:cNvPr>
          <p:cNvSpPr txBox="1"/>
          <p:nvPr/>
        </p:nvSpPr>
        <p:spPr>
          <a:xfrm>
            <a:off x="8124451" y="4267830"/>
            <a:ext cx="171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Discriminator</a:t>
            </a:r>
            <a:endParaRPr lang="ko-KR" altLang="en-US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767DF3-B774-4345-94EE-0440B9D4FF1F}"/>
              </a:ext>
            </a:extLst>
          </p:cNvPr>
          <p:cNvCxnSpPr>
            <a:cxnSpLocks/>
          </p:cNvCxnSpPr>
          <p:nvPr/>
        </p:nvCxnSpPr>
        <p:spPr>
          <a:xfrm flipH="1">
            <a:off x="6096000" y="1551008"/>
            <a:ext cx="1" cy="4468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5617B45C-27AA-4D56-97D4-69ECBD5F4B85}"/>
              </a:ext>
            </a:extLst>
          </p:cNvPr>
          <p:cNvSpPr/>
          <p:nvPr/>
        </p:nvSpPr>
        <p:spPr>
          <a:xfrm>
            <a:off x="3262206" y="2891101"/>
            <a:ext cx="822699" cy="449699"/>
          </a:xfrm>
          <a:prstGeom prst="cube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정육면체 31">
            <a:extLst>
              <a:ext uri="{FF2B5EF4-FFF2-40B4-BE49-F238E27FC236}">
                <a16:creationId xmlns:a16="http://schemas.microsoft.com/office/drawing/2014/main" id="{C26607BA-BE36-4C24-9977-E6A2FD73C5F3}"/>
              </a:ext>
            </a:extLst>
          </p:cNvPr>
          <p:cNvSpPr/>
          <p:nvPr/>
        </p:nvSpPr>
        <p:spPr>
          <a:xfrm>
            <a:off x="4295871" y="2884528"/>
            <a:ext cx="822699" cy="449699"/>
          </a:xfrm>
          <a:prstGeom prst="cube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3A85E2-A078-429B-A38E-C31BB57DE2C7}"/>
              </a:ext>
            </a:extLst>
          </p:cNvPr>
          <p:cNvSpPr txBox="1"/>
          <p:nvPr/>
        </p:nvSpPr>
        <p:spPr>
          <a:xfrm>
            <a:off x="3153213" y="3602991"/>
            <a:ext cx="1051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64*64*256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DE937B-BFF3-4FFC-A759-4200443E42DF}"/>
              </a:ext>
            </a:extLst>
          </p:cNvPr>
          <p:cNvSpPr txBox="1"/>
          <p:nvPr/>
        </p:nvSpPr>
        <p:spPr>
          <a:xfrm>
            <a:off x="4147733" y="3602991"/>
            <a:ext cx="1051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64*64*256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753FFF-D549-40D0-A052-2A8A1808A280}"/>
              </a:ext>
            </a:extLst>
          </p:cNvPr>
          <p:cNvSpPr txBox="1"/>
          <p:nvPr/>
        </p:nvSpPr>
        <p:spPr>
          <a:xfrm>
            <a:off x="5142253" y="3602991"/>
            <a:ext cx="1051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64*64*3</a:t>
            </a: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33FD6639-79B0-4C87-81A8-E2597E6DF4CE}"/>
              </a:ext>
            </a:extLst>
          </p:cNvPr>
          <p:cNvSpPr/>
          <p:nvPr/>
        </p:nvSpPr>
        <p:spPr>
          <a:xfrm>
            <a:off x="9386688" y="3264900"/>
            <a:ext cx="558206" cy="135512"/>
          </a:xfrm>
          <a:prstGeom prst="cube">
            <a:avLst/>
          </a:prstGeom>
          <a:solidFill>
            <a:srgbClr val="EC292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1AB99712-A499-4164-8943-AD134630B41A}"/>
              </a:ext>
            </a:extLst>
          </p:cNvPr>
          <p:cNvSpPr/>
          <p:nvPr/>
        </p:nvSpPr>
        <p:spPr>
          <a:xfrm>
            <a:off x="10506827" y="3340237"/>
            <a:ext cx="558206" cy="45719"/>
          </a:xfrm>
          <a:prstGeom prst="cube">
            <a:avLst/>
          </a:prstGeom>
          <a:solidFill>
            <a:srgbClr val="EC292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C0DDB4-C472-4CB9-A2E7-AD5EFA5522ED}"/>
              </a:ext>
            </a:extLst>
          </p:cNvPr>
          <p:cNvSpPr txBox="1"/>
          <p:nvPr/>
        </p:nvSpPr>
        <p:spPr>
          <a:xfrm>
            <a:off x="10409641" y="3585511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6*6*128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8DE4B6-1459-44DA-924D-E386AC86C667}"/>
              </a:ext>
            </a:extLst>
          </p:cNvPr>
          <p:cNvSpPr txBox="1"/>
          <p:nvPr/>
        </p:nvSpPr>
        <p:spPr>
          <a:xfrm>
            <a:off x="717828" y="557449"/>
            <a:ext cx="3281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1). DCGAN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문제점 및 해결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B0A4DC-D7C5-414C-AE22-FC51ACEEBD42}"/>
              </a:ext>
            </a:extLst>
          </p:cNvPr>
          <p:cNvSpPr txBox="1"/>
          <p:nvPr/>
        </p:nvSpPr>
        <p:spPr>
          <a:xfrm>
            <a:off x="11767242" y="6457890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029778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C94BD-5687-4351-903E-BE49E6DF4110}"/>
              </a:ext>
            </a:extLst>
          </p:cNvPr>
          <p:cNvSpPr txBox="1"/>
          <p:nvPr/>
        </p:nvSpPr>
        <p:spPr>
          <a:xfrm>
            <a:off x="438150" y="-106868"/>
            <a:ext cx="2880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00ADF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DCGAN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FA8CB-A549-46EA-8BCD-3121243E55EC}"/>
              </a:ext>
            </a:extLst>
          </p:cNvPr>
          <p:cNvSpPr txBox="1"/>
          <p:nvPr/>
        </p:nvSpPr>
        <p:spPr>
          <a:xfrm>
            <a:off x="1065636" y="1038451"/>
            <a:ext cx="2476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기본 코드 학습과정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BBB1749-27F9-4B32-8B47-16F5E3CFD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73" r="18870" b="29777"/>
          <a:stretch/>
        </p:blipFill>
        <p:spPr>
          <a:xfrm>
            <a:off x="3437700" y="1898981"/>
            <a:ext cx="1222726" cy="12424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A450EB8-5C66-49AF-904B-5E4CDEE1E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4" r="33051" b="34687"/>
          <a:stretch/>
        </p:blipFill>
        <p:spPr>
          <a:xfrm>
            <a:off x="5528552" y="1898981"/>
            <a:ext cx="1230631" cy="12369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AE7BC5-7858-46EC-9BC4-07E8E1048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25" r="41791" b="29151"/>
          <a:stretch/>
        </p:blipFill>
        <p:spPr>
          <a:xfrm>
            <a:off x="7627309" y="1898981"/>
            <a:ext cx="1302471" cy="12006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A830F70-47D1-48EB-BD14-4548711012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9673" r="22584" b="18805"/>
          <a:stretch/>
        </p:blipFill>
        <p:spPr>
          <a:xfrm>
            <a:off x="9797906" y="1898981"/>
            <a:ext cx="1143339" cy="1184356"/>
          </a:xfrm>
          <a:prstGeom prst="rect">
            <a:avLst/>
          </a:prstGeom>
          <a:ln w="57150">
            <a:solidFill>
              <a:srgbClr val="00ADF3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003A2C2-82B7-4C74-90FF-EA4AC8DDD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606" y="1898981"/>
            <a:ext cx="1236968" cy="12369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B0F4587-E0A2-47D1-9E7F-99C984686F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30" y="4535762"/>
            <a:ext cx="1474130" cy="14741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EC67B6D-2AC5-4A50-B3BA-D05F91634108}"/>
              </a:ext>
            </a:extLst>
          </p:cNvPr>
          <p:cNvSpPr txBox="1"/>
          <p:nvPr/>
        </p:nvSpPr>
        <p:spPr>
          <a:xfrm>
            <a:off x="1415282" y="5457911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ED4DB91-118C-4109-B23E-C005D69FA5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520" y="4535762"/>
            <a:ext cx="1474130" cy="14741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16FABAF-ADBD-46C8-B2DE-5628B4E8C3E9}"/>
              </a:ext>
            </a:extLst>
          </p:cNvPr>
          <p:cNvSpPr txBox="1"/>
          <p:nvPr/>
        </p:nvSpPr>
        <p:spPr>
          <a:xfrm>
            <a:off x="3489172" y="5457911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8EC612E-B40C-4205-B78E-B4A1E13A8FDE}"/>
              </a:ext>
            </a:extLst>
          </p:cNvPr>
          <p:cNvCxnSpPr>
            <a:cxnSpLocks/>
          </p:cNvCxnSpPr>
          <p:nvPr/>
        </p:nvCxnSpPr>
        <p:spPr>
          <a:xfrm rot="16200000" flipV="1">
            <a:off x="1220996" y="3933607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BB7133D-ECFB-41E0-A726-EB46992EE8B6}"/>
              </a:ext>
            </a:extLst>
          </p:cNvPr>
          <p:cNvSpPr txBox="1"/>
          <p:nvPr/>
        </p:nvSpPr>
        <p:spPr>
          <a:xfrm>
            <a:off x="1454858" y="3801794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4D2EE8-8E6C-439D-A0B4-AFB7B2EDD683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>
            <a:off x="2434357" y="3986460"/>
            <a:ext cx="10962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A572131A-C688-493F-B5CD-20CF51842B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49" y="4535762"/>
            <a:ext cx="1474130" cy="147413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466885C-D7B4-4543-9FF1-833B6C14FFE1}"/>
              </a:ext>
            </a:extLst>
          </p:cNvPr>
          <p:cNvSpPr txBox="1"/>
          <p:nvPr/>
        </p:nvSpPr>
        <p:spPr>
          <a:xfrm>
            <a:off x="5598901" y="5457911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7902C04-D8BE-4DC0-84EE-7033E7FFB1F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294887" y="3958990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FD32AC-4EBF-4E18-A60D-1CB4A1A2ECF7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04050" y="3978898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76311EF-3663-44DC-8680-14B06C59848E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4510153" y="3986460"/>
            <a:ext cx="11602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FFB0B9E-E317-4B16-B8C7-6ACBE1B4A64B}"/>
              </a:ext>
            </a:extLst>
          </p:cNvPr>
          <p:cNvSpPr txBox="1"/>
          <p:nvPr/>
        </p:nvSpPr>
        <p:spPr>
          <a:xfrm>
            <a:off x="2339905" y="353317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Epoch 800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AA685B-B7B4-450B-A740-5A837ADB667E}"/>
              </a:ext>
            </a:extLst>
          </p:cNvPr>
          <p:cNvSpPr txBox="1"/>
          <p:nvPr/>
        </p:nvSpPr>
        <p:spPr>
          <a:xfrm>
            <a:off x="4348874" y="3533175"/>
            <a:ext cx="141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Epoch 2700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CB251A-4D52-4C0E-9612-749A11DF97C3}"/>
              </a:ext>
            </a:extLst>
          </p:cNvPr>
          <p:cNvSpPr txBox="1"/>
          <p:nvPr/>
        </p:nvSpPr>
        <p:spPr>
          <a:xfrm>
            <a:off x="3530654" y="3801794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94FE34-275A-4095-951A-F3D1BF7EF9BF}"/>
              </a:ext>
            </a:extLst>
          </p:cNvPr>
          <p:cNvSpPr txBox="1"/>
          <p:nvPr/>
        </p:nvSpPr>
        <p:spPr>
          <a:xfrm>
            <a:off x="5670362" y="3801794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CDA2241-3EBF-45E3-93DD-1BDD2B909A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677" y="4535762"/>
            <a:ext cx="1474130" cy="147413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A8BB9D4-52CB-4134-9D8A-181CBD047CAD}"/>
              </a:ext>
            </a:extLst>
          </p:cNvPr>
          <p:cNvSpPr txBox="1"/>
          <p:nvPr/>
        </p:nvSpPr>
        <p:spPr>
          <a:xfrm>
            <a:off x="7731329" y="5457911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9BB0037-2A6E-4078-BAAC-F7A6A3551694}"/>
              </a:ext>
            </a:extLst>
          </p:cNvPr>
          <p:cNvCxnSpPr>
            <a:cxnSpLocks/>
          </p:cNvCxnSpPr>
          <p:nvPr/>
        </p:nvCxnSpPr>
        <p:spPr>
          <a:xfrm rot="16200000" flipV="1">
            <a:off x="7536478" y="3978898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483677-5A27-43D4-AA48-F8464D08042C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6642581" y="3986460"/>
            <a:ext cx="11602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D68383E-E828-4173-A824-F6D4053765F0}"/>
              </a:ext>
            </a:extLst>
          </p:cNvPr>
          <p:cNvSpPr txBox="1"/>
          <p:nvPr/>
        </p:nvSpPr>
        <p:spPr>
          <a:xfrm>
            <a:off x="6458152" y="3533175"/>
            <a:ext cx="141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Epoch 1600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3510CA-BEEE-4847-AF9C-D3FD3B1F4FA4}"/>
              </a:ext>
            </a:extLst>
          </p:cNvPr>
          <p:cNvSpPr txBox="1"/>
          <p:nvPr/>
        </p:nvSpPr>
        <p:spPr>
          <a:xfrm>
            <a:off x="7802790" y="3801794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06FB9B5-377C-44FE-857E-E196224A39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303" y="4535762"/>
            <a:ext cx="1474130" cy="14741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2CBF297-CCBC-4103-BD7F-879FC1C5ABA9}"/>
              </a:ext>
            </a:extLst>
          </p:cNvPr>
          <p:cNvSpPr txBox="1"/>
          <p:nvPr/>
        </p:nvSpPr>
        <p:spPr>
          <a:xfrm>
            <a:off x="9862955" y="5457911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7565E0F-5AA2-42FD-9CBA-6C767C92DDE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668104" y="3978898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23E4D5A-4492-4415-A970-C45FBDF7F858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8774207" y="3986460"/>
            <a:ext cx="11602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143B1DB-14FD-431A-9E99-E479948C5BC4}"/>
              </a:ext>
            </a:extLst>
          </p:cNvPr>
          <p:cNvSpPr txBox="1"/>
          <p:nvPr/>
        </p:nvSpPr>
        <p:spPr>
          <a:xfrm>
            <a:off x="8654700" y="353317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Epoch 300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3D5CC2-9EF1-4302-9DAB-C3E0FC4A93F3}"/>
              </a:ext>
            </a:extLst>
          </p:cNvPr>
          <p:cNvSpPr txBox="1"/>
          <p:nvPr/>
        </p:nvSpPr>
        <p:spPr>
          <a:xfrm>
            <a:off x="9934416" y="3801794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1009E5-6893-4E05-8231-8C38A14094F8}"/>
              </a:ext>
            </a:extLst>
          </p:cNvPr>
          <p:cNvSpPr txBox="1"/>
          <p:nvPr/>
        </p:nvSpPr>
        <p:spPr>
          <a:xfrm>
            <a:off x="717828" y="557449"/>
            <a:ext cx="3281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1). DCGAN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문제점 및 해결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99DEF3C-F7C2-48AD-8BB7-576CE92EDE52}"/>
              </a:ext>
            </a:extLst>
          </p:cNvPr>
          <p:cNvSpPr txBox="1"/>
          <p:nvPr/>
        </p:nvSpPr>
        <p:spPr>
          <a:xfrm>
            <a:off x="11767242" y="6457890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10088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C94BD-5687-4351-903E-BE49E6DF4110}"/>
              </a:ext>
            </a:extLst>
          </p:cNvPr>
          <p:cNvSpPr txBox="1"/>
          <p:nvPr/>
        </p:nvSpPr>
        <p:spPr>
          <a:xfrm>
            <a:off x="438150" y="-106868"/>
            <a:ext cx="2880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00ADF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DCGAN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1FFD5-2BA1-4406-85ED-2C65336FC09E}"/>
              </a:ext>
            </a:extLst>
          </p:cNvPr>
          <p:cNvSpPr txBox="1"/>
          <p:nvPr/>
        </p:nvSpPr>
        <p:spPr>
          <a:xfrm>
            <a:off x="1568909" y="6377652"/>
            <a:ext cx="10271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Alec Radford &amp; Luke Metz, Unsupervised Representation Learning With Deep Convolutional Generative Adversarial Networks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5D56-F507-4D76-AD3C-66BAF398B559}"/>
              </a:ext>
            </a:extLst>
          </p:cNvPr>
          <p:cNvSpPr txBox="1"/>
          <p:nvPr/>
        </p:nvSpPr>
        <p:spPr>
          <a:xfrm>
            <a:off x="717828" y="55744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2). DCGAN tips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904FD-02A6-4541-8C89-6699B3F52E1D}"/>
              </a:ext>
            </a:extLst>
          </p:cNvPr>
          <p:cNvSpPr txBox="1"/>
          <p:nvPr/>
        </p:nvSpPr>
        <p:spPr>
          <a:xfrm>
            <a:off x="1279542" y="880190"/>
            <a:ext cx="6354625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maxpooling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대신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convolution stride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Upsampling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Fully Connected Layer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많이 두지 말 것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dirty="0">
                <a:highlight>
                  <a:srgbClr val="B4E4FA"/>
                </a:highligh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Batch normalization </a:t>
            </a:r>
            <a:r>
              <a:rPr lang="ko-KR" altLang="en-US" sz="2400" dirty="0">
                <a:highlight>
                  <a:srgbClr val="B4E4FA"/>
                </a:highligh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사용할 것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discriminator: </a:t>
            </a:r>
            <a:r>
              <a:rPr lang="en-US" altLang="ko-KR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Lekay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Relu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en-US" altLang="ko-KR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TanH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사용할 것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dirty="0">
                <a:highlight>
                  <a:srgbClr val="B4E4FA"/>
                </a:highligh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Adam optimization </a:t>
            </a:r>
            <a:r>
              <a:rPr lang="ko-KR" altLang="en-US" sz="2400" dirty="0">
                <a:highlight>
                  <a:srgbClr val="B4E4FA"/>
                </a:highligh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사용할 것</a:t>
            </a:r>
            <a:endParaRPr lang="en-US" altLang="ko-KR" sz="2400" dirty="0">
              <a:highlight>
                <a:srgbClr val="B4E4FA"/>
              </a:highligh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dirty="0">
                <a:highlight>
                  <a:srgbClr val="B4E4FA"/>
                </a:highligh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Dropout </a:t>
            </a:r>
            <a:r>
              <a:rPr lang="ko-KR" altLang="en-US" sz="2400" dirty="0">
                <a:highlight>
                  <a:srgbClr val="B4E4FA"/>
                </a:highligh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사용할 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FFFAB-5FE3-40C6-8755-5EDD488C9DBD}"/>
              </a:ext>
            </a:extLst>
          </p:cNvPr>
          <p:cNvSpPr txBox="1"/>
          <p:nvPr/>
        </p:nvSpPr>
        <p:spPr>
          <a:xfrm>
            <a:off x="11767242" y="6457890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962700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C94BD-5687-4351-903E-BE49E6DF4110}"/>
              </a:ext>
            </a:extLst>
          </p:cNvPr>
          <p:cNvSpPr txBox="1"/>
          <p:nvPr/>
        </p:nvSpPr>
        <p:spPr>
          <a:xfrm>
            <a:off x="438150" y="-106868"/>
            <a:ext cx="2880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00ADF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DCGAN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6B529DC9-330F-48F6-BAD2-0B5E8C531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525"/>
          <a:stretch/>
        </p:blipFill>
        <p:spPr>
          <a:xfrm>
            <a:off x="1250832" y="1531028"/>
            <a:ext cx="4715206" cy="7730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881A7D-68E9-409A-B994-F265AD610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425" y="5046074"/>
            <a:ext cx="2234859" cy="6819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01D6A6-5EDE-4477-BA2C-7612AD42D473}"/>
              </a:ext>
            </a:extLst>
          </p:cNvPr>
          <p:cNvSpPr txBox="1"/>
          <p:nvPr/>
        </p:nvSpPr>
        <p:spPr>
          <a:xfrm>
            <a:off x="1065636" y="1038451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Adam 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</a:t>
            </a:r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74255AB8-9E9E-4808-A21B-C81123F2D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800" b="27881"/>
          <a:stretch/>
        </p:blipFill>
        <p:spPr>
          <a:xfrm>
            <a:off x="1250832" y="3768309"/>
            <a:ext cx="4715206" cy="936144"/>
          </a:xfrm>
          <a:prstGeom prst="rect">
            <a:avLst/>
          </a:prstGeom>
        </p:spPr>
      </p:pic>
      <p:pic>
        <p:nvPicPr>
          <p:cNvPr id="9" name="내용 개체 틀 3">
            <a:extLst>
              <a:ext uri="{FF2B5EF4-FFF2-40B4-BE49-F238E27FC236}">
                <a16:creationId xmlns:a16="http://schemas.microsoft.com/office/drawing/2014/main" id="{0B7563D1-A057-4046-AE1E-71D7ACE72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97" b="73828"/>
          <a:stretch/>
        </p:blipFill>
        <p:spPr>
          <a:xfrm>
            <a:off x="6084425" y="1517257"/>
            <a:ext cx="4715206" cy="773012"/>
          </a:xfrm>
          <a:prstGeom prst="rect">
            <a:avLst/>
          </a:prstGeom>
        </p:spPr>
      </p:pic>
      <p:pic>
        <p:nvPicPr>
          <p:cNvPr id="10" name="내용 개체 틀 3">
            <a:extLst>
              <a:ext uri="{FF2B5EF4-FFF2-40B4-BE49-F238E27FC236}">
                <a16:creationId xmlns:a16="http://schemas.microsoft.com/office/drawing/2014/main" id="{39FAB3C6-678C-4E59-A121-7F309FD8C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093" b="44432"/>
          <a:stretch/>
        </p:blipFill>
        <p:spPr>
          <a:xfrm>
            <a:off x="6084425" y="2662663"/>
            <a:ext cx="4715206" cy="773012"/>
          </a:xfrm>
          <a:prstGeom prst="rect">
            <a:avLst/>
          </a:prstGeom>
        </p:spPr>
      </p:pic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736E50A7-6811-42E5-97BE-627D476E2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32" b="60693"/>
          <a:stretch/>
        </p:blipFill>
        <p:spPr>
          <a:xfrm>
            <a:off x="1250832" y="2655456"/>
            <a:ext cx="4715206" cy="773012"/>
          </a:xfrm>
          <a:prstGeom prst="rect">
            <a:avLst/>
          </a:prstGeom>
        </p:spPr>
      </p:pic>
      <p:pic>
        <p:nvPicPr>
          <p:cNvPr id="12" name="내용 개체 틀 3">
            <a:extLst>
              <a:ext uri="{FF2B5EF4-FFF2-40B4-BE49-F238E27FC236}">
                <a16:creationId xmlns:a16="http://schemas.microsoft.com/office/drawing/2014/main" id="{26099F72-BC78-4DB2-89C9-55EB7008D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94" b="13131"/>
          <a:stretch/>
        </p:blipFill>
        <p:spPr>
          <a:xfrm>
            <a:off x="6084425" y="3854369"/>
            <a:ext cx="4715206" cy="773012"/>
          </a:xfrm>
          <a:prstGeom prst="rect">
            <a:avLst/>
          </a:prstGeom>
        </p:spPr>
      </p:pic>
      <p:pic>
        <p:nvPicPr>
          <p:cNvPr id="14" name="내용 개체 틀 3">
            <a:extLst>
              <a:ext uri="{FF2B5EF4-FFF2-40B4-BE49-F238E27FC236}">
                <a16:creationId xmlns:a16="http://schemas.microsoft.com/office/drawing/2014/main" id="{BE3EBE6B-7F39-4539-BD8F-F0F57479B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055" b="441"/>
          <a:stretch/>
        </p:blipFill>
        <p:spPr>
          <a:xfrm>
            <a:off x="1250832" y="5010697"/>
            <a:ext cx="4715206" cy="71731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D04F11-7F75-42C7-AAE5-F12162C26D63}"/>
              </a:ext>
            </a:extLst>
          </p:cNvPr>
          <p:cNvSpPr/>
          <p:nvPr/>
        </p:nvSpPr>
        <p:spPr>
          <a:xfrm>
            <a:off x="6060059" y="4964397"/>
            <a:ext cx="2234858" cy="774604"/>
          </a:xfrm>
          <a:prstGeom prst="rect">
            <a:avLst/>
          </a:prstGeom>
          <a:noFill/>
          <a:ln w="38100">
            <a:solidFill>
              <a:srgbClr val="EC29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C0AA27-A19A-4D2D-AF47-4C2AA68F4D54}"/>
              </a:ext>
            </a:extLst>
          </p:cNvPr>
          <p:cNvSpPr txBox="1"/>
          <p:nvPr/>
        </p:nvSpPr>
        <p:spPr>
          <a:xfrm>
            <a:off x="717828" y="55744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2). DCGAN tips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81B046-914A-49C6-A2C6-6A5F03B0F9EF}"/>
              </a:ext>
            </a:extLst>
          </p:cNvPr>
          <p:cNvSpPr txBox="1"/>
          <p:nvPr/>
        </p:nvSpPr>
        <p:spPr>
          <a:xfrm>
            <a:off x="11767242" y="6457890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18683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C94BD-5687-4351-903E-BE49E6DF4110}"/>
              </a:ext>
            </a:extLst>
          </p:cNvPr>
          <p:cNvSpPr txBox="1"/>
          <p:nvPr/>
        </p:nvSpPr>
        <p:spPr>
          <a:xfrm>
            <a:off x="438150" y="-106868"/>
            <a:ext cx="2880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00ADF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DCGAN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210A8-55AB-43FD-803C-4B52F0C3419A}"/>
              </a:ext>
            </a:extLst>
          </p:cNvPr>
          <p:cNvSpPr txBox="1"/>
          <p:nvPr/>
        </p:nvSpPr>
        <p:spPr>
          <a:xfrm>
            <a:off x="1065636" y="1038451"/>
            <a:ext cx="4240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conv2D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층마다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dropout(40%) 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적용</a:t>
            </a:r>
            <a:endParaRPr lang="ko-KR" altLang="en-US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54DC48-8BEC-4FA8-AFCA-BD1AA485A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091" y="1479868"/>
            <a:ext cx="1476375" cy="1476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861C3A-C8D7-46C1-BC79-FE8325005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01" y="1479867"/>
            <a:ext cx="1476374" cy="14763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F7F5BD-4E33-41E3-81B4-360B7E81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865" y="1479868"/>
            <a:ext cx="1476373" cy="14763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5CF5DB-8E0C-4CBF-B765-CCA619F84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63" y="4327416"/>
            <a:ext cx="1474130" cy="14741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0DE53B-5ACF-47FB-820A-E229CE498B68}"/>
              </a:ext>
            </a:extLst>
          </p:cNvPr>
          <p:cNvSpPr txBox="1"/>
          <p:nvPr/>
        </p:nvSpPr>
        <p:spPr>
          <a:xfrm>
            <a:off x="2857877" y="5858885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졸리 얼굴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AD8DDE-CEF4-48B3-A26C-8BC2A0DB9D7B}"/>
              </a:ext>
            </a:extLst>
          </p:cNvPr>
          <p:cNvSpPr txBox="1"/>
          <p:nvPr/>
        </p:nvSpPr>
        <p:spPr>
          <a:xfrm>
            <a:off x="2862115" y="5249565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1B4C4F6-A8EC-46FC-8C98-2C028E0DC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36" y="4327416"/>
            <a:ext cx="1474130" cy="14741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F74C28-9507-48E6-9C00-88AEFA4643F8}"/>
              </a:ext>
            </a:extLst>
          </p:cNvPr>
          <p:cNvSpPr txBox="1"/>
          <p:nvPr/>
        </p:nvSpPr>
        <p:spPr>
          <a:xfrm>
            <a:off x="5243321" y="585888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고화질 졸리 얼굴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6D14C2-97B7-4F64-9502-F1D38C01C1B2}"/>
              </a:ext>
            </a:extLst>
          </p:cNvPr>
          <p:cNvSpPr txBox="1"/>
          <p:nvPr/>
        </p:nvSpPr>
        <p:spPr>
          <a:xfrm>
            <a:off x="5584188" y="5249565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16009B8-445F-4F4F-A77C-C2FB05D3B6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67829" y="3725261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7833B3-E326-4969-BA4D-53A7914B0A9E}"/>
              </a:ext>
            </a:extLst>
          </p:cNvPr>
          <p:cNvSpPr txBox="1"/>
          <p:nvPr/>
        </p:nvSpPr>
        <p:spPr>
          <a:xfrm>
            <a:off x="2901691" y="3593448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AFCEA9E-BCF2-4516-B6C5-E5AE4E7B0124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3881190" y="3778114"/>
            <a:ext cx="17444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12D57541-0383-47AD-AE51-B3C1C8879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023" y="4327416"/>
            <a:ext cx="1474130" cy="14741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05C89F7-4CCA-4A72-9379-FB7A5851B426}"/>
              </a:ext>
            </a:extLst>
          </p:cNvPr>
          <p:cNvSpPr txBox="1"/>
          <p:nvPr/>
        </p:nvSpPr>
        <p:spPr>
          <a:xfrm>
            <a:off x="8012808" y="585888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고화질 졸리 얼굴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7C032B-6198-4017-ADC2-F887A46121C2}"/>
              </a:ext>
            </a:extLst>
          </p:cNvPr>
          <p:cNvSpPr txBox="1"/>
          <p:nvPr/>
        </p:nvSpPr>
        <p:spPr>
          <a:xfrm>
            <a:off x="8353675" y="5249565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BADB122-09C1-4F1B-8921-1BB1D8A73FA4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89903" y="3750644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62E3B1B-5FAF-4A53-99CE-60CFFE71A514}"/>
              </a:ext>
            </a:extLst>
          </p:cNvPr>
          <p:cNvCxnSpPr>
            <a:cxnSpLocks/>
          </p:cNvCxnSpPr>
          <p:nvPr/>
        </p:nvCxnSpPr>
        <p:spPr>
          <a:xfrm rot="16200000" flipV="1">
            <a:off x="8158824" y="3770552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3784AAF-7252-4404-BF97-4CF17F568A5A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6605169" y="3778114"/>
            <a:ext cx="18199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291ADCE-F223-4E91-8902-741EB4678593}"/>
              </a:ext>
            </a:extLst>
          </p:cNvPr>
          <p:cNvSpPr txBox="1"/>
          <p:nvPr/>
        </p:nvSpPr>
        <p:spPr>
          <a:xfrm>
            <a:off x="3849137" y="3429000"/>
            <a:ext cx="141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Epoch 1400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BBF2E6-5CAB-4821-AFC1-DA104633C1E8}"/>
              </a:ext>
            </a:extLst>
          </p:cNvPr>
          <p:cNvSpPr txBox="1"/>
          <p:nvPr/>
        </p:nvSpPr>
        <p:spPr>
          <a:xfrm>
            <a:off x="6582784" y="3429000"/>
            <a:ext cx="141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Epoch 2200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5E9FEF-D5BB-415D-962A-CCB35607FAFE}"/>
              </a:ext>
            </a:extLst>
          </p:cNvPr>
          <p:cNvSpPr txBox="1"/>
          <p:nvPr/>
        </p:nvSpPr>
        <p:spPr>
          <a:xfrm>
            <a:off x="5625670" y="3593448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DD16BC-C3A3-461A-88AC-AFB4651EFDCF}"/>
              </a:ext>
            </a:extLst>
          </p:cNvPr>
          <p:cNvSpPr txBox="1"/>
          <p:nvPr/>
        </p:nvSpPr>
        <p:spPr>
          <a:xfrm>
            <a:off x="8425136" y="3593448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51EFB4-4354-4FDB-AB7B-FA9BD69507AA}"/>
              </a:ext>
            </a:extLst>
          </p:cNvPr>
          <p:cNvSpPr txBox="1"/>
          <p:nvPr/>
        </p:nvSpPr>
        <p:spPr>
          <a:xfrm>
            <a:off x="717828" y="55744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2). DCGAN tips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활용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D24C5F-FB3C-44EF-A958-FB1079BDABE9}"/>
              </a:ext>
            </a:extLst>
          </p:cNvPr>
          <p:cNvSpPr txBox="1"/>
          <p:nvPr/>
        </p:nvSpPr>
        <p:spPr>
          <a:xfrm>
            <a:off x="11767242" y="6457890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060510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C94BD-5687-4351-903E-BE49E6DF4110}"/>
              </a:ext>
            </a:extLst>
          </p:cNvPr>
          <p:cNvSpPr txBox="1"/>
          <p:nvPr/>
        </p:nvSpPr>
        <p:spPr>
          <a:xfrm>
            <a:off x="438150" y="-106868"/>
            <a:ext cx="2880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00ADF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DCGAN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FA8CB-A549-46EA-8BCD-3121243E55EC}"/>
              </a:ext>
            </a:extLst>
          </p:cNvPr>
          <p:cNvSpPr txBox="1"/>
          <p:nvPr/>
        </p:nvSpPr>
        <p:spPr>
          <a:xfrm>
            <a:off x="1065636" y="1038451"/>
            <a:ext cx="3361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Batch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Normalization 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86C01-7985-401F-A331-0A0170FF63CE}"/>
              </a:ext>
            </a:extLst>
          </p:cNvPr>
          <p:cNvSpPr txBox="1"/>
          <p:nvPr/>
        </p:nvSpPr>
        <p:spPr>
          <a:xfrm>
            <a:off x="717828" y="557449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2). DCGAN tips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1A9424-3EED-444C-A2F8-5CD0D4250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935" y="1764054"/>
            <a:ext cx="8408130" cy="356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991BA6-85A9-4D65-BBEB-4E0D14CE2439}"/>
              </a:ext>
            </a:extLst>
          </p:cNvPr>
          <p:cNvSpPr txBox="1"/>
          <p:nvPr/>
        </p:nvSpPr>
        <p:spPr>
          <a:xfrm>
            <a:off x="11767242" y="6457890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630868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C94BD-5687-4351-903E-BE49E6DF4110}"/>
              </a:ext>
            </a:extLst>
          </p:cNvPr>
          <p:cNvSpPr txBox="1"/>
          <p:nvPr/>
        </p:nvSpPr>
        <p:spPr>
          <a:xfrm>
            <a:off x="438150" y="-106868"/>
            <a:ext cx="2880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00ADF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DCGAN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FA8CB-A549-46EA-8BCD-3121243E55EC}"/>
              </a:ext>
            </a:extLst>
          </p:cNvPr>
          <p:cNvSpPr txBox="1"/>
          <p:nvPr/>
        </p:nvSpPr>
        <p:spPr>
          <a:xfrm>
            <a:off x="1065636" y="103845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conv2D layer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깊이를 더 얕게 학습 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5E907C7F-D64D-4C3B-BFCB-C9641551DDAD}"/>
              </a:ext>
            </a:extLst>
          </p:cNvPr>
          <p:cNvSpPr/>
          <p:nvPr/>
        </p:nvSpPr>
        <p:spPr>
          <a:xfrm>
            <a:off x="1324997" y="2905880"/>
            <a:ext cx="1045719" cy="400111"/>
          </a:xfrm>
          <a:prstGeom prst="cube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DD0908-AFCB-4D77-9C45-BBD1A1701E38}"/>
              </a:ext>
            </a:extLst>
          </p:cNvPr>
          <p:cNvSpPr txBox="1"/>
          <p:nvPr/>
        </p:nvSpPr>
        <p:spPr>
          <a:xfrm>
            <a:off x="1318828" y="3407081"/>
            <a:ext cx="1051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64*64*256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49686-547A-4124-8667-2E35297DE40E}"/>
              </a:ext>
            </a:extLst>
          </p:cNvPr>
          <p:cNvSpPr/>
          <p:nvPr/>
        </p:nvSpPr>
        <p:spPr>
          <a:xfrm>
            <a:off x="996424" y="2938154"/>
            <a:ext cx="129837" cy="335565"/>
          </a:xfrm>
          <a:prstGeom prst="rect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A03239-4E95-481C-9782-0508BB625614}"/>
              </a:ext>
            </a:extLst>
          </p:cNvPr>
          <p:cNvSpPr txBox="1"/>
          <p:nvPr/>
        </p:nvSpPr>
        <p:spPr>
          <a:xfrm>
            <a:off x="884221" y="3380088"/>
            <a:ext cx="484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64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CEF2E3-6BDF-482A-93C9-3D57FCA376C4}"/>
              </a:ext>
            </a:extLst>
          </p:cNvPr>
          <p:cNvSpPr txBox="1"/>
          <p:nvPr/>
        </p:nvSpPr>
        <p:spPr>
          <a:xfrm>
            <a:off x="2396845" y="3522016"/>
            <a:ext cx="1253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128*128*256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2D12B6-C66F-4ADF-A7D9-87F999E56CEA}"/>
              </a:ext>
            </a:extLst>
          </p:cNvPr>
          <p:cNvSpPr txBox="1"/>
          <p:nvPr/>
        </p:nvSpPr>
        <p:spPr>
          <a:xfrm>
            <a:off x="3370986" y="3754848"/>
            <a:ext cx="1253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128*128*128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4DBEBC-DE1B-4626-8013-8AF8EAAD47A4}"/>
              </a:ext>
            </a:extLst>
          </p:cNvPr>
          <p:cNvSpPr txBox="1"/>
          <p:nvPr/>
        </p:nvSpPr>
        <p:spPr>
          <a:xfrm>
            <a:off x="4256282" y="4019726"/>
            <a:ext cx="1253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128*128*128</a:t>
            </a:r>
          </a:p>
        </p:txBody>
      </p:sp>
      <p:sp>
        <p:nvSpPr>
          <p:cNvPr id="56" name="정육면체 55">
            <a:extLst>
              <a:ext uri="{FF2B5EF4-FFF2-40B4-BE49-F238E27FC236}">
                <a16:creationId xmlns:a16="http://schemas.microsoft.com/office/drawing/2014/main" id="{C8C5E01F-C70E-4DC5-B1CD-96F662D11ED5}"/>
              </a:ext>
            </a:extLst>
          </p:cNvPr>
          <p:cNvSpPr/>
          <p:nvPr/>
        </p:nvSpPr>
        <p:spPr>
          <a:xfrm>
            <a:off x="2525956" y="2704969"/>
            <a:ext cx="1045719" cy="779186"/>
          </a:xfrm>
          <a:prstGeom prst="cube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정육면체 56">
            <a:extLst>
              <a:ext uri="{FF2B5EF4-FFF2-40B4-BE49-F238E27FC236}">
                <a16:creationId xmlns:a16="http://schemas.microsoft.com/office/drawing/2014/main" id="{58C1ED17-537F-481D-BC20-E16B7C96CEEA}"/>
              </a:ext>
            </a:extLst>
          </p:cNvPr>
          <p:cNvSpPr/>
          <p:nvPr/>
        </p:nvSpPr>
        <p:spPr>
          <a:xfrm>
            <a:off x="3661904" y="2704969"/>
            <a:ext cx="600544" cy="779186"/>
          </a:xfrm>
          <a:prstGeom prst="cube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DE90F871-4CCC-4B06-8C59-2D50EE5DFEDD}"/>
              </a:ext>
            </a:extLst>
          </p:cNvPr>
          <p:cNvSpPr/>
          <p:nvPr/>
        </p:nvSpPr>
        <p:spPr>
          <a:xfrm>
            <a:off x="4500833" y="2704969"/>
            <a:ext cx="600544" cy="779186"/>
          </a:xfrm>
          <a:prstGeom prst="cube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2DFD14-5F19-46E8-8B27-8763A28FD920}"/>
              </a:ext>
            </a:extLst>
          </p:cNvPr>
          <p:cNvSpPr txBox="1"/>
          <p:nvPr/>
        </p:nvSpPr>
        <p:spPr>
          <a:xfrm>
            <a:off x="4947699" y="3520676"/>
            <a:ext cx="1051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128*128*3</a:t>
            </a:r>
          </a:p>
        </p:txBody>
      </p:sp>
      <p:sp>
        <p:nvSpPr>
          <p:cNvPr id="62" name="정육면체 61">
            <a:extLst>
              <a:ext uri="{FF2B5EF4-FFF2-40B4-BE49-F238E27FC236}">
                <a16:creationId xmlns:a16="http://schemas.microsoft.com/office/drawing/2014/main" id="{E2B981A4-8628-4466-8EA7-6941F209BF71}"/>
              </a:ext>
            </a:extLst>
          </p:cNvPr>
          <p:cNvSpPr/>
          <p:nvPr/>
        </p:nvSpPr>
        <p:spPr>
          <a:xfrm>
            <a:off x="5399147" y="2704969"/>
            <a:ext cx="172146" cy="779186"/>
          </a:xfrm>
          <a:prstGeom prst="cube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정육면체 63">
            <a:extLst>
              <a:ext uri="{FF2B5EF4-FFF2-40B4-BE49-F238E27FC236}">
                <a16:creationId xmlns:a16="http://schemas.microsoft.com/office/drawing/2014/main" id="{96860945-9211-4222-9A54-01CDDD19F987}"/>
              </a:ext>
            </a:extLst>
          </p:cNvPr>
          <p:cNvSpPr/>
          <p:nvPr/>
        </p:nvSpPr>
        <p:spPr>
          <a:xfrm>
            <a:off x="6604225" y="2717457"/>
            <a:ext cx="172146" cy="779186"/>
          </a:xfrm>
          <a:prstGeom prst="cube">
            <a:avLst/>
          </a:prstGeom>
          <a:solidFill>
            <a:srgbClr val="EC292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A1DD7E3-EAE6-406B-994C-8F726D2AABBD}"/>
              </a:ext>
            </a:extLst>
          </p:cNvPr>
          <p:cNvSpPr txBox="1"/>
          <p:nvPr/>
        </p:nvSpPr>
        <p:spPr>
          <a:xfrm>
            <a:off x="6206029" y="3545553"/>
            <a:ext cx="1051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128*128*3</a:t>
            </a: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69514924-C6F2-4DDA-92EA-5D1E3CDC1D24}"/>
              </a:ext>
            </a:extLst>
          </p:cNvPr>
          <p:cNvSpPr/>
          <p:nvPr/>
        </p:nvSpPr>
        <p:spPr>
          <a:xfrm>
            <a:off x="7090625" y="2690165"/>
            <a:ext cx="465728" cy="779186"/>
          </a:xfrm>
          <a:prstGeom prst="cube">
            <a:avLst/>
          </a:prstGeom>
          <a:solidFill>
            <a:srgbClr val="EC292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501AB0F-2BC3-474B-A85C-58C2E1EC8D60}"/>
              </a:ext>
            </a:extLst>
          </p:cNvPr>
          <p:cNvSpPr txBox="1"/>
          <p:nvPr/>
        </p:nvSpPr>
        <p:spPr>
          <a:xfrm>
            <a:off x="7017909" y="3699441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126*126*32</a:t>
            </a:r>
          </a:p>
        </p:txBody>
      </p:sp>
      <p:sp>
        <p:nvSpPr>
          <p:cNvPr id="69" name="정육면체 68">
            <a:extLst>
              <a:ext uri="{FF2B5EF4-FFF2-40B4-BE49-F238E27FC236}">
                <a16:creationId xmlns:a16="http://schemas.microsoft.com/office/drawing/2014/main" id="{90718BD4-4A3F-4614-9B21-C5982DC1CFB7}"/>
              </a:ext>
            </a:extLst>
          </p:cNvPr>
          <p:cNvSpPr/>
          <p:nvPr/>
        </p:nvSpPr>
        <p:spPr>
          <a:xfrm>
            <a:off x="8218921" y="2804290"/>
            <a:ext cx="729321" cy="550935"/>
          </a:xfrm>
          <a:prstGeom prst="cube">
            <a:avLst/>
          </a:prstGeom>
          <a:solidFill>
            <a:srgbClr val="EC292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E7F0977-B652-4F6F-9B8D-D739CA6E5D0F}"/>
              </a:ext>
            </a:extLst>
          </p:cNvPr>
          <p:cNvSpPr txBox="1"/>
          <p:nvPr/>
        </p:nvSpPr>
        <p:spPr>
          <a:xfrm>
            <a:off x="8113402" y="3440928"/>
            <a:ext cx="950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62*62*64</a:t>
            </a: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7FBAA5CC-C8AC-45BB-AE16-F08B59CD4989}"/>
              </a:ext>
            </a:extLst>
          </p:cNvPr>
          <p:cNvSpPr/>
          <p:nvPr/>
        </p:nvSpPr>
        <p:spPr>
          <a:xfrm>
            <a:off x="9091692" y="2940673"/>
            <a:ext cx="1051891" cy="307777"/>
          </a:xfrm>
          <a:prstGeom prst="cube">
            <a:avLst/>
          </a:prstGeom>
          <a:solidFill>
            <a:srgbClr val="EC292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D070C3C-6638-4590-B2DF-C57BA2C6C639}"/>
              </a:ext>
            </a:extLst>
          </p:cNvPr>
          <p:cNvSpPr txBox="1"/>
          <p:nvPr/>
        </p:nvSpPr>
        <p:spPr>
          <a:xfrm>
            <a:off x="9081885" y="323699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30*30*128</a:t>
            </a:r>
          </a:p>
        </p:txBody>
      </p:sp>
      <p:sp>
        <p:nvSpPr>
          <p:cNvPr id="73" name="정육면체 72">
            <a:extLst>
              <a:ext uri="{FF2B5EF4-FFF2-40B4-BE49-F238E27FC236}">
                <a16:creationId xmlns:a16="http://schemas.microsoft.com/office/drawing/2014/main" id="{01DC6F73-083F-4FAE-A208-92D2800BC2A3}"/>
              </a:ext>
            </a:extLst>
          </p:cNvPr>
          <p:cNvSpPr/>
          <p:nvPr/>
        </p:nvSpPr>
        <p:spPr>
          <a:xfrm>
            <a:off x="10301544" y="2994907"/>
            <a:ext cx="1051891" cy="222055"/>
          </a:xfrm>
          <a:prstGeom prst="cube">
            <a:avLst/>
          </a:prstGeom>
          <a:solidFill>
            <a:srgbClr val="EC292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3707A9C-23F1-4ABE-98CC-64671F26561B}"/>
              </a:ext>
            </a:extLst>
          </p:cNvPr>
          <p:cNvSpPr txBox="1"/>
          <p:nvPr/>
        </p:nvSpPr>
        <p:spPr>
          <a:xfrm>
            <a:off x="10286581" y="3273719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14*14*128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037A11-FCC2-4B7A-B808-BFB84634D816}"/>
              </a:ext>
            </a:extLst>
          </p:cNvPr>
          <p:cNvSpPr txBox="1"/>
          <p:nvPr/>
        </p:nvSpPr>
        <p:spPr>
          <a:xfrm>
            <a:off x="2775318" y="4369430"/>
            <a:ext cx="1335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Generator</a:t>
            </a:r>
            <a:endParaRPr lang="ko-KR" altLang="en-US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BF74F2-FEDA-4F4F-98DF-C22D0032BB5F}"/>
              </a:ext>
            </a:extLst>
          </p:cNvPr>
          <p:cNvSpPr txBox="1"/>
          <p:nvPr/>
        </p:nvSpPr>
        <p:spPr>
          <a:xfrm>
            <a:off x="8292163" y="4369430"/>
            <a:ext cx="171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Discriminator</a:t>
            </a:r>
            <a:endParaRPr lang="ko-KR" altLang="en-US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767DF3-B774-4345-94EE-0440B9D4FF1F}"/>
              </a:ext>
            </a:extLst>
          </p:cNvPr>
          <p:cNvCxnSpPr>
            <a:cxnSpLocks/>
          </p:cNvCxnSpPr>
          <p:nvPr/>
        </p:nvCxnSpPr>
        <p:spPr>
          <a:xfrm flipH="1">
            <a:off x="6096000" y="1551008"/>
            <a:ext cx="1" cy="4468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CEF8AC4-35B9-4EF6-AA7B-1DA3AB67BDEC}"/>
              </a:ext>
            </a:extLst>
          </p:cNvPr>
          <p:cNvSpPr txBox="1"/>
          <p:nvPr/>
        </p:nvSpPr>
        <p:spPr>
          <a:xfrm>
            <a:off x="717828" y="557449"/>
            <a:ext cx="322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3). DCGAN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파라미터 조정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B229A1-B3C6-48E6-BE11-D4625A9A73B7}"/>
              </a:ext>
            </a:extLst>
          </p:cNvPr>
          <p:cNvSpPr txBox="1"/>
          <p:nvPr/>
        </p:nvSpPr>
        <p:spPr>
          <a:xfrm>
            <a:off x="11767242" y="6457890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191641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월리를 찾아라에 대한 이미지 검색결과">
            <a:extLst>
              <a:ext uri="{FF2B5EF4-FFF2-40B4-BE49-F238E27FC236}">
                <a16:creationId xmlns:a16="http://schemas.microsoft.com/office/drawing/2014/main" id="{8193896F-2CE1-44C4-A3E2-B114A750B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57" y="2359533"/>
            <a:ext cx="3905250" cy="396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안젤리나졸리 얼굴에 대한 이미지 검색결과">
            <a:extLst>
              <a:ext uri="{FF2B5EF4-FFF2-40B4-BE49-F238E27FC236}">
                <a16:creationId xmlns:a16="http://schemas.microsoft.com/office/drawing/2014/main" id="{D4FA9527-0702-4F1B-8916-A02C27EA7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00" b="90000" l="10000" r="90000">
                        <a14:foregroundMark x1="22755" y1="18900" x2="29184" y2="13100"/>
                        <a14:foregroundMark x1="29184" y1="13100" x2="40000" y2="10867"/>
                        <a14:foregroundMark x1="40000" y1="10867" x2="50867" y2="13167"/>
                        <a14:foregroundMark x1="50867" y1="13167" x2="54439" y2="19300"/>
                        <a14:foregroundMark x1="40612" y1="6800" x2="43163" y2="6933"/>
                        <a14:foregroundMark x1="43163" y1="6933" x2="43163" y2="6933"/>
                        <a14:foregroundMark x1="21429" y1="16333" x2="21071" y2="23533"/>
                        <a14:foregroundMark x1="21327" y1="16900" x2="20051" y2="26300"/>
                        <a14:foregroundMark x1="21020" y1="16867" x2="19884" y2="22903"/>
                        <a14:foregroundMark x1="52857" y1="42200" x2="49235" y2="45167"/>
                        <a14:backgroundMark x1="31020" y1="50567" x2="43061" y2="51233"/>
                        <a14:backgroundMark x1="43061" y1="51233" x2="32755" y2="77000"/>
                        <a14:backgroundMark x1="32755" y1="77000" x2="29337" y2="80433"/>
                        <a14:backgroundMark x1="17857" y1="17633" x2="5714" y2="45767"/>
                        <a14:backgroundMark x1="5714" y1="45767" x2="2959" y2="49600"/>
                        <a14:backgroundMark x1="83316" y1="10967" x2="78878" y2="31933"/>
                        <a14:backgroundMark x1="76531" y1="35267" x2="75867" y2="47767"/>
                        <a14:backgroundMark x1="68214" y1="43900" x2="70255" y2="51500"/>
                        <a14:backgroundMark x1="70255" y1="51500" x2="72296" y2="54167"/>
                        <a14:backgroundMark x1="16173" y1="21667" x2="15051" y2="30133"/>
                        <a14:backgroundMark x1="18878" y1="22800" x2="18061" y2="26167"/>
                        <a14:backgroundMark x1="18724" y1="25633" x2="18265" y2="28267"/>
                        <a14:backgroundMark x1="19643" y1="26833" x2="18520" y2="30367"/>
                        <a14:backgroundMark x1="18520" y1="30367" x2="18520" y2="30367"/>
                        <a14:backgroundMark x1="69082" y1="34233" x2="58929" y2="50767"/>
                        <a14:backgroundMark x1="58929" y1="50767" x2="58929" y2="50767"/>
                        <a14:backgroundMark x1="54184" y1="43467" x2="51276" y2="45400"/>
                        <a14:backgroundMark x1="50312" y1="45641" x2="46327" y2="47900"/>
                        <a14:backgroundMark x1="55204" y1="42867" x2="50324" y2="45634"/>
                        <a14:backgroundMark x1="46327" y1="47900" x2="45408" y2="48067"/>
                        <a14:backgroundMark x1="54490" y1="41933" x2="53630" y2="42540"/>
                        <a14:backgroundMark x1="54009" y1="42707" x2="48622" y2="48967"/>
                        <a14:backgroundMark x1="56224" y1="40133" x2="54274" y2="423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614"/>
          <a:stretch/>
        </p:blipFill>
        <p:spPr bwMode="auto">
          <a:xfrm rot="20952425">
            <a:off x="8493560" y="1593713"/>
            <a:ext cx="3176018" cy="269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FA3767D-6E41-416F-8C29-A5B039DC8869}"/>
              </a:ext>
            </a:extLst>
          </p:cNvPr>
          <p:cNvSpPr/>
          <p:nvPr/>
        </p:nvSpPr>
        <p:spPr>
          <a:xfrm rot="1113888">
            <a:off x="8968101" y="1913738"/>
            <a:ext cx="1569458" cy="2115864"/>
          </a:xfrm>
          <a:custGeom>
            <a:avLst/>
            <a:gdLst>
              <a:gd name="connsiteX0" fmla="*/ 476250 w 2219325"/>
              <a:gd name="connsiteY0" fmla="*/ 161925 h 2886075"/>
              <a:gd name="connsiteX1" fmla="*/ 781050 w 2219325"/>
              <a:gd name="connsiteY1" fmla="*/ 104775 h 2886075"/>
              <a:gd name="connsiteX2" fmla="*/ 866775 w 2219325"/>
              <a:gd name="connsiteY2" fmla="*/ 95250 h 2886075"/>
              <a:gd name="connsiteX3" fmla="*/ 914400 w 2219325"/>
              <a:gd name="connsiteY3" fmla="*/ 28575 h 2886075"/>
              <a:gd name="connsiteX4" fmla="*/ 952500 w 2219325"/>
              <a:gd name="connsiteY4" fmla="*/ 57150 h 2886075"/>
              <a:gd name="connsiteX5" fmla="*/ 1066800 w 2219325"/>
              <a:gd name="connsiteY5" fmla="*/ 28575 h 2886075"/>
              <a:gd name="connsiteX6" fmla="*/ 1181100 w 2219325"/>
              <a:gd name="connsiteY6" fmla="*/ 0 h 2886075"/>
              <a:gd name="connsiteX7" fmla="*/ 1390650 w 2219325"/>
              <a:gd name="connsiteY7" fmla="*/ 95250 h 2886075"/>
              <a:gd name="connsiteX8" fmla="*/ 1628775 w 2219325"/>
              <a:gd name="connsiteY8" fmla="*/ 247650 h 2886075"/>
              <a:gd name="connsiteX9" fmla="*/ 1790700 w 2219325"/>
              <a:gd name="connsiteY9" fmla="*/ 419100 h 2886075"/>
              <a:gd name="connsiteX10" fmla="*/ 1895475 w 2219325"/>
              <a:gd name="connsiteY10" fmla="*/ 542925 h 2886075"/>
              <a:gd name="connsiteX11" fmla="*/ 1971675 w 2219325"/>
              <a:gd name="connsiteY11" fmla="*/ 752475 h 2886075"/>
              <a:gd name="connsiteX12" fmla="*/ 2028825 w 2219325"/>
              <a:gd name="connsiteY12" fmla="*/ 828675 h 2886075"/>
              <a:gd name="connsiteX13" fmla="*/ 2047875 w 2219325"/>
              <a:gd name="connsiteY13" fmla="*/ 1038225 h 2886075"/>
              <a:gd name="connsiteX14" fmla="*/ 2143125 w 2219325"/>
              <a:gd name="connsiteY14" fmla="*/ 1085850 h 2886075"/>
              <a:gd name="connsiteX15" fmla="*/ 2152650 w 2219325"/>
              <a:gd name="connsiteY15" fmla="*/ 1238250 h 2886075"/>
              <a:gd name="connsiteX16" fmla="*/ 2200275 w 2219325"/>
              <a:gd name="connsiteY16" fmla="*/ 1381125 h 2886075"/>
              <a:gd name="connsiteX17" fmla="*/ 2219325 w 2219325"/>
              <a:gd name="connsiteY17" fmla="*/ 1524000 h 2886075"/>
              <a:gd name="connsiteX18" fmla="*/ 2162175 w 2219325"/>
              <a:gd name="connsiteY18" fmla="*/ 1590675 h 2886075"/>
              <a:gd name="connsiteX19" fmla="*/ 2095500 w 2219325"/>
              <a:gd name="connsiteY19" fmla="*/ 1685925 h 2886075"/>
              <a:gd name="connsiteX20" fmla="*/ 2105025 w 2219325"/>
              <a:gd name="connsiteY20" fmla="*/ 1790700 h 2886075"/>
              <a:gd name="connsiteX21" fmla="*/ 2152650 w 2219325"/>
              <a:gd name="connsiteY21" fmla="*/ 2009775 h 2886075"/>
              <a:gd name="connsiteX22" fmla="*/ 2133600 w 2219325"/>
              <a:gd name="connsiteY22" fmla="*/ 2228850 h 2886075"/>
              <a:gd name="connsiteX23" fmla="*/ 2066925 w 2219325"/>
              <a:gd name="connsiteY23" fmla="*/ 2371725 h 2886075"/>
              <a:gd name="connsiteX24" fmla="*/ 1876425 w 2219325"/>
              <a:gd name="connsiteY24" fmla="*/ 2609850 h 2886075"/>
              <a:gd name="connsiteX25" fmla="*/ 1752600 w 2219325"/>
              <a:gd name="connsiteY25" fmla="*/ 2752725 h 2886075"/>
              <a:gd name="connsiteX26" fmla="*/ 1552575 w 2219325"/>
              <a:gd name="connsiteY26" fmla="*/ 2847975 h 2886075"/>
              <a:gd name="connsiteX27" fmla="*/ 1381125 w 2219325"/>
              <a:gd name="connsiteY27" fmla="*/ 2886075 h 2886075"/>
              <a:gd name="connsiteX28" fmla="*/ 1266825 w 2219325"/>
              <a:gd name="connsiteY28" fmla="*/ 2819400 h 2886075"/>
              <a:gd name="connsiteX29" fmla="*/ 1066800 w 2219325"/>
              <a:gd name="connsiteY29" fmla="*/ 2781300 h 2886075"/>
              <a:gd name="connsiteX30" fmla="*/ 923925 w 2219325"/>
              <a:gd name="connsiteY30" fmla="*/ 2705100 h 2886075"/>
              <a:gd name="connsiteX31" fmla="*/ 800100 w 2219325"/>
              <a:gd name="connsiteY31" fmla="*/ 2609850 h 2886075"/>
              <a:gd name="connsiteX32" fmla="*/ 666750 w 2219325"/>
              <a:gd name="connsiteY32" fmla="*/ 2343150 h 2886075"/>
              <a:gd name="connsiteX33" fmla="*/ 476250 w 2219325"/>
              <a:gd name="connsiteY33" fmla="*/ 2076450 h 2886075"/>
              <a:gd name="connsiteX34" fmla="*/ 447675 w 2219325"/>
              <a:gd name="connsiteY34" fmla="*/ 1943100 h 2886075"/>
              <a:gd name="connsiteX35" fmla="*/ 333375 w 2219325"/>
              <a:gd name="connsiteY35" fmla="*/ 1762125 h 2886075"/>
              <a:gd name="connsiteX36" fmla="*/ 247650 w 2219325"/>
              <a:gd name="connsiteY36" fmla="*/ 1666875 h 2886075"/>
              <a:gd name="connsiteX37" fmla="*/ 142875 w 2219325"/>
              <a:gd name="connsiteY37" fmla="*/ 1495425 h 2886075"/>
              <a:gd name="connsiteX38" fmla="*/ 85725 w 2219325"/>
              <a:gd name="connsiteY38" fmla="*/ 1371600 h 2886075"/>
              <a:gd name="connsiteX39" fmla="*/ 0 w 2219325"/>
              <a:gd name="connsiteY39" fmla="*/ 1200150 h 2886075"/>
              <a:gd name="connsiteX40" fmla="*/ 28575 w 2219325"/>
              <a:gd name="connsiteY40" fmla="*/ 1028700 h 2886075"/>
              <a:gd name="connsiteX41" fmla="*/ 9525 w 2219325"/>
              <a:gd name="connsiteY41" fmla="*/ 733425 h 2886075"/>
              <a:gd name="connsiteX42" fmla="*/ 257175 w 2219325"/>
              <a:gd name="connsiteY42" fmla="*/ 447675 h 2886075"/>
              <a:gd name="connsiteX43" fmla="*/ 409575 w 2219325"/>
              <a:gd name="connsiteY43" fmla="*/ 219075 h 2886075"/>
              <a:gd name="connsiteX44" fmla="*/ 476250 w 2219325"/>
              <a:gd name="connsiteY44" fmla="*/ 161925 h 288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219325" h="2886075">
                <a:moveTo>
                  <a:pt x="476250" y="161925"/>
                </a:moveTo>
                <a:lnTo>
                  <a:pt x="781050" y="104775"/>
                </a:lnTo>
                <a:lnTo>
                  <a:pt x="866775" y="95250"/>
                </a:lnTo>
                <a:lnTo>
                  <a:pt x="914400" y="28575"/>
                </a:lnTo>
                <a:lnTo>
                  <a:pt x="952500" y="57150"/>
                </a:lnTo>
                <a:lnTo>
                  <a:pt x="1066800" y="28575"/>
                </a:lnTo>
                <a:lnTo>
                  <a:pt x="1181100" y="0"/>
                </a:lnTo>
                <a:lnTo>
                  <a:pt x="1390650" y="95250"/>
                </a:lnTo>
                <a:lnTo>
                  <a:pt x="1628775" y="247650"/>
                </a:lnTo>
                <a:lnTo>
                  <a:pt x="1790700" y="419100"/>
                </a:lnTo>
                <a:lnTo>
                  <a:pt x="1895475" y="542925"/>
                </a:lnTo>
                <a:lnTo>
                  <a:pt x="1971675" y="752475"/>
                </a:lnTo>
                <a:lnTo>
                  <a:pt x="2028825" y="828675"/>
                </a:lnTo>
                <a:lnTo>
                  <a:pt x="2047875" y="1038225"/>
                </a:lnTo>
                <a:lnTo>
                  <a:pt x="2143125" y="1085850"/>
                </a:lnTo>
                <a:lnTo>
                  <a:pt x="2152650" y="1238250"/>
                </a:lnTo>
                <a:lnTo>
                  <a:pt x="2200275" y="1381125"/>
                </a:lnTo>
                <a:lnTo>
                  <a:pt x="2219325" y="1524000"/>
                </a:lnTo>
                <a:lnTo>
                  <a:pt x="2162175" y="1590675"/>
                </a:lnTo>
                <a:lnTo>
                  <a:pt x="2095500" y="1685925"/>
                </a:lnTo>
                <a:lnTo>
                  <a:pt x="2105025" y="1790700"/>
                </a:lnTo>
                <a:lnTo>
                  <a:pt x="2152650" y="2009775"/>
                </a:lnTo>
                <a:lnTo>
                  <a:pt x="2133600" y="2228850"/>
                </a:lnTo>
                <a:lnTo>
                  <a:pt x="2066925" y="2371725"/>
                </a:lnTo>
                <a:lnTo>
                  <a:pt x="1876425" y="2609850"/>
                </a:lnTo>
                <a:lnTo>
                  <a:pt x="1752600" y="2752725"/>
                </a:lnTo>
                <a:lnTo>
                  <a:pt x="1552575" y="2847975"/>
                </a:lnTo>
                <a:lnTo>
                  <a:pt x="1381125" y="2886075"/>
                </a:lnTo>
                <a:lnTo>
                  <a:pt x="1266825" y="2819400"/>
                </a:lnTo>
                <a:lnTo>
                  <a:pt x="1066800" y="2781300"/>
                </a:lnTo>
                <a:lnTo>
                  <a:pt x="923925" y="2705100"/>
                </a:lnTo>
                <a:lnTo>
                  <a:pt x="800100" y="2609850"/>
                </a:lnTo>
                <a:lnTo>
                  <a:pt x="666750" y="2343150"/>
                </a:lnTo>
                <a:lnTo>
                  <a:pt x="476250" y="2076450"/>
                </a:lnTo>
                <a:lnTo>
                  <a:pt x="447675" y="1943100"/>
                </a:lnTo>
                <a:lnTo>
                  <a:pt x="333375" y="1762125"/>
                </a:lnTo>
                <a:lnTo>
                  <a:pt x="247650" y="1666875"/>
                </a:lnTo>
                <a:lnTo>
                  <a:pt x="142875" y="1495425"/>
                </a:lnTo>
                <a:lnTo>
                  <a:pt x="85725" y="1371600"/>
                </a:lnTo>
                <a:lnTo>
                  <a:pt x="0" y="1200150"/>
                </a:lnTo>
                <a:lnTo>
                  <a:pt x="28575" y="1028700"/>
                </a:lnTo>
                <a:lnTo>
                  <a:pt x="9525" y="733425"/>
                </a:lnTo>
                <a:lnTo>
                  <a:pt x="257175" y="447675"/>
                </a:lnTo>
                <a:lnTo>
                  <a:pt x="409575" y="219075"/>
                </a:lnTo>
                <a:lnTo>
                  <a:pt x="476250" y="161925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10" descr="관련 이미지">
            <a:extLst>
              <a:ext uri="{FF2B5EF4-FFF2-40B4-BE49-F238E27FC236}">
                <a16:creationId xmlns:a16="http://schemas.microsoft.com/office/drawing/2014/main" id="{38F5C52C-E2C3-4B6A-8FFD-067932AD2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1" b="99670" l="10000" r="99000">
                        <a14:foregroundMark x1="45667" y1="28383" x2="50091" y2="30573"/>
                        <a14:foregroundMark x1="46667" y1="24752" x2="52248" y2="28068"/>
                        <a14:foregroundMark x1="94511" y1="99131" x2="94667" y2="99670"/>
                        <a14:backgroundMark x1="76000" y1="23102" x2="50000" y2="78218"/>
                        <a14:backgroundMark x1="50000" y1="78218" x2="58667" y2="86139"/>
                        <a14:backgroundMark x1="58667" y1="86139" x2="64000" y2="95710"/>
                        <a14:backgroundMark x1="64000" y1="95710" x2="81667" y2="94719"/>
                        <a14:backgroundMark x1="81667" y1="94719" x2="83000" y2="82508"/>
                        <a14:backgroundMark x1="83000" y1="82508" x2="71667" y2="42574"/>
                        <a14:backgroundMark x1="71667" y1="42574" x2="82000" y2="55116"/>
                        <a14:backgroundMark x1="82000" y1="55116" x2="93000" y2="98680"/>
                        <a14:backgroundMark x1="87000" y1="23762" x2="58000" y2="76898"/>
                        <a14:backgroundMark x1="58000" y1="76898" x2="55000" y2="85809"/>
                        <a14:backgroundMark x1="83667" y1="14851" x2="69667" y2="99670"/>
                        <a14:backgroundMark x1="69667" y1="99670" x2="69667" y2="99670"/>
                        <a14:backgroundMark x1="78000" y1="12541" x2="38667" y2="80858"/>
                        <a14:backgroundMark x1="38667" y1="80858" x2="38333" y2="81848"/>
                        <a14:backgroundMark x1="73000" y1="27393" x2="43000" y2="50165"/>
                        <a14:backgroundMark x1="43000" y1="50165" x2="31000" y2="66007"/>
                        <a14:backgroundMark x1="56333" y1="35974" x2="52333" y2="41584"/>
                        <a14:backgroundMark x1="57000" y1="33003" x2="57000" y2="34323"/>
                        <a14:backgroundMark x1="74667" y1="15842" x2="45667" y2="48845"/>
                        <a14:backgroundMark x1="42000" y1="47855" x2="46333" y2="47525"/>
                        <a14:backgroundMark x1="46333" y1="47525" x2="46333" y2="47525"/>
                        <a14:backgroundMark x1="88000" y1="79868" x2="92333" y2="97030"/>
                        <a14:backgroundMark x1="88333" y1="79868" x2="78333" y2="97030"/>
                        <a14:backgroundMark x1="96333" y1="82178" x2="92333" y2="98350"/>
                        <a14:backgroundMark x1="85333" y1="89769" x2="94667" y2="99010"/>
                        <a14:backgroundMark x1="75333" y1="14191" x2="46333" y2="47855"/>
                        <a14:backgroundMark x1="72333" y1="17162" x2="67000" y2="23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2980" flipH="1">
            <a:off x="8870138" y="1112908"/>
            <a:ext cx="3117351" cy="331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43EA68-2041-4840-93B1-BE3C28A2A9DD}"/>
              </a:ext>
            </a:extLst>
          </p:cNvPr>
          <p:cNvSpPr txBox="1"/>
          <p:nvPr/>
        </p:nvSpPr>
        <p:spPr>
          <a:xfrm rot="21274507">
            <a:off x="523411" y="488982"/>
            <a:ext cx="2322340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n w="28575">
                  <a:solidFill>
                    <a:sysClr val="windowText" lastClr="000000"/>
                  </a:solidFill>
                </a:ln>
                <a:solidFill>
                  <a:srgbClr val="00ADF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목차</a:t>
            </a:r>
            <a:endParaRPr lang="ko-KR" altLang="en-US" sz="5400" dirty="0">
              <a:ln w="28575">
                <a:solidFill>
                  <a:sysClr val="windowText" lastClr="000000"/>
                </a:solidFill>
              </a:ln>
              <a:solidFill>
                <a:srgbClr val="EC292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" name="Picture 10" descr="관련 이미지">
            <a:extLst>
              <a:ext uri="{FF2B5EF4-FFF2-40B4-BE49-F238E27FC236}">
                <a16:creationId xmlns:a16="http://schemas.microsoft.com/office/drawing/2014/main" id="{61674384-0D1F-46C7-A11B-11B3F4967F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1" b="99670" l="10000" r="99000">
                        <a14:foregroundMark x1="45667" y1="28383" x2="50091" y2="30573"/>
                        <a14:foregroundMark x1="46667" y1="24752" x2="52248" y2="28068"/>
                        <a14:foregroundMark x1="94511" y1="99131" x2="94667" y2="99670"/>
                        <a14:backgroundMark x1="76000" y1="23102" x2="50000" y2="78218"/>
                        <a14:backgroundMark x1="50000" y1="78218" x2="58667" y2="86139"/>
                        <a14:backgroundMark x1="58667" y1="86139" x2="64000" y2="95710"/>
                        <a14:backgroundMark x1="64000" y1="95710" x2="81667" y2="94719"/>
                        <a14:backgroundMark x1="81667" y1="94719" x2="83000" y2="82508"/>
                        <a14:backgroundMark x1="83000" y1="82508" x2="71667" y2="42574"/>
                        <a14:backgroundMark x1="71667" y1="42574" x2="82000" y2="55116"/>
                        <a14:backgroundMark x1="82000" y1="55116" x2="93000" y2="98680"/>
                        <a14:backgroundMark x1="87000" y1="23762" x2="58000" y2="76898"/>
                        <a14:backgroundMark x1="58000" y1="76898" x2="55000" y2="85809"/>
                        <a14:backgroundMark x1="83667" y1="14851" x2="69667" y2="99670"/>
                        <a14:backgroundMark x1="69667" y1="99670" x2="69667" y2="99670"/>
                        <a14:backgroundMark x1="78000" y1="12541" x2="38667" y2="80858"/>
                        <a14:backgroundMark x1="38667" y1="80858" x2="38333" y2="81848"/>
                        <a14:backgroundMark x1="73000" y1="27393" x2="43000" y2="50165"/>
                        <a14:backgroundMark x1="43000" y1="50165" x2="31000" y2="66007"/>
                        <a14:backgroundMark x1="56333" y1="35974" x2="52333" y2="41584"/>
                        <a14:backgroundMark x1="57000" y1="33003" x2="57000" y2="34323"/>
                        <a14:backgroundMark x1="74667" y1="15842" x2="45667" y2="48845"/>
                        <a14:backgroundMark x1="42000" y1="47855" x2="46333" y2="47525"/>
                        <a14:backgroundMark x1="46333" y1="47525" x2="46333" y2="47525"/>
                        <a14:backgroundMark x1="88000" y1="79868" x2="92333" y2="97030"/>
                        <a14:backgroundMark x1="88333" y1="79868" x2="78333" y2="97030"/>
                        <a14:backgroundMark x1="96333" y1="82178" x2="92333" y2="98350"/>
                        <a14:backgroundMark x1="85333" y1="89769" x2="94667" y2="99010"/>
                        <a14:backgroundMark x1="75333" y1="14191" x2="46333" y2="47855"/>
                        <a14:backgroundMark x1="72333" y1="17162" x2="67000" y2="23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731"/>
          <a:stretch/>
        </p:blipFill>
        <p:spPr bwMode="auto">
          <a:xfrm rot="1185581">
            <a:off x="-789264" y="-312998"/>
            <a:ext cx="3168933" cy="202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2D669D-B540-4699-A445-8DA0E6C5CC01}"/>
              </a:ext>
            </a:extLst>
          </p:cNvPr>
          <p:cNvSpPr txBox="1"/>
          <p:nvPr/>
        </p:nvSpPr>
        <p:spPr>
          <a:xfrm>
            <a:off x="1881229" y="1355273"/>
            <a:ext cx="780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n w="28575">
                  <a:solidFill>
                    <a:sysClr val="windowText" lastClr="000000"/>
                  </a:solidFill>
                </a:ln>
                <a:solidFill>
                  <a:srgbClr val="EC29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</a:t>
            </a:r>
            <a:endParaRPr lang="ko-KR" altLang="en-US" sz="5400" dirty="0">
              <a:ln w="28575">
                <a:solidFill>
                  <a:sysClr val="windowText" lastClr="000000"/>
                </a:solidFill>
              </a:ln>
              <a:solidFill>
                <a:srgbClr val="EC292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A4AFC01-F369-4472-8120-E8B7FEACEA19}"/>
              </a:ext>
            </a:extLst>
          </p:cNvPr>
          <p:cNvSpPr/>
          <p:nvPr/>
        </p:nvSpPr>
        <p:spPr>
          <a:xfrm>
            <a:off x="10060905" y="169069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87C8E7C-01F5-41BD-96D7-4C5FC34A760F}"/>
              </a:ext>
            </a:extLst>
          </p:cNvPr>
          <p:cNvSpPr/>
          <p:nvPr/>
        </p:nvSpPr>
        <p:spPr>
          <a:xfrm>
            <a:off x="7039649" y="6323408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3BA0BEB-B9AF-41F0-BFBF-A4098924AFC4}"/>
              </a:ext>
            </a:extLst>
          </p:cNvPr>
          <p:cNvSpPr/>
          <p:nvPr/>
        </p:nvSpPr>
        <p:spPr>
          <a:xfrm>
            <a:off x="5133975" y="47625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6349FFA-4A9C-4828-AE7A-A52AEAB777C4}"/>
              </a:ext>
            </a:extLst>
          </p:cNvPr>
          <p:cNvSpPr/>
          <p:nvPr/>
        </p:nvSpPr>
        <p:spPr>
          <a:xfrm>
            <a:off x="8315325" y="97631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6174B93-9E8B-4C06-958C-21E4942252E7}"/>
              </a:ext>
            </a:extLst>
          </p:cNvPr>
          <p:cNvSpPr/>
          <p:nvPr/>
        </p:nvSpPr>
        <p:spPr>
          <a:xfrm>
            <a:off x="3388412" y="147637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F3D9219-32B3-4D58-8C7B-77735C424DD1}"/>
              </a:ext>
            </a:extLst>
          </p:cNvPr>
          <p:cNvSpPr/>
          <p:nvPr/>
        </p:nvSpPr>
        <p:spPr>
          <a:xfrm>
            <a:off x="2166946" y="0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C392679-D484-4020-AC69-E3A1F56AF089}"/>
              </a:ext>
            </a:extLst>
          </p:cNvPr>
          <p:cNvSpPr/>
          <p:nvPr/>
        </p:nvSpPr>
        <p:spPr>
          <a:xfrm>
            <a:off x="0" y="699769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071D285-A879-4F42-94CD-6433CAD02F29}"/>
              </a:ext>
            </a:extLst>
          </p:cNvPr>
          <p:cNvSpPr/>
          <p:nvPr/>
        </p:nvSpPr>
        <p:spPr>
          <a:xfrm>
            <a:off x="259867" y="1359020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0AEECE-6EC5-4AFB-A489-492AF29F23EE}"/>
              </a:ext>
            </a:extLst>
          </p:cNvPr>
          <p:cNvSpPr/>
          <p:nvPr/>
        </p:nvSpPr>
        <p:spPr>
          <a:xfrm>
            <a:off x="78892" y="3319858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6C7D43F-3B53-4C08-98B9-30A0F567090F}"/>
              </a:ext>
            </a:extLst>
          </p:cNvPr>
          <p:cNvSpPr/>
          <p:nvPr/>
        </p:nvSpPr>
        <p:spPr>
          <a:xfrm>
            <a:off x="220110" y="4538481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3E5A422-3DDA-4308-BEC2-ECBAB7624690}"/>
              </a:ext>
            </a:extLst>
          </p:cNvPr>
          <p:cNvSpPr/>
          <p:nvPr/>
        </p:nvSpPr>
        <p:spPr>
          <a:xfrm>
            <a:off x="78892" y="5576129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60BE9F2-D3B2-496D-B958-D13FA67BD069}"/>
              </a:ext>
            </a:extLst>
          </p:cNvPr>
          <p:cNvSpPr/>
          <p:nvPr/>
        </p:nvSpPr>
        <p:spPr>
          <a:xfrm>
            <a:off x="962025" y="6457949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6EBBB81-A82F-4843-883C-66AA4119AEEF}"/>
              </a:ext>
            </a:extLst>
          </p:cNvPr>
          <p:cNvSpPr/>
          <p:nvPr/>
        </p:nvSpPr>
        <p:spPr>
          <a:xfrm>
            <a:off x="3638550" y="6398418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6003A37-5BE5-4870-8BF6-5E7E637858D4}"/>
              </a:ext>
            </a:extLst>
          </p:cNvPr>
          <p:cNvSpPr/>
          <p:nvPr/>
        </p:nvSpPr>
        <p:spPr>
          <a:xfrm>
            <a:off x="5507107" y="6579392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FE7FA2F-2ACF-479A-86FE-A5101834CA03}"/>
              </a:ext>
            </a:extLst>
          </p:cNvPr>
          <p:cNvSpPr/>
          <p:nvPr/>
        </p:nvSpPr>
        <p:spPr>
          <a:xfrm>
            <a:off x="11609940" y="5010902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8AE7912-578B-4964-B029-B1EB6234812C}"/>
              </a:ext>
            </a:extLst>
          </p:cNvPr>
          <p:cNvSpPr/>
          <p:nvPr/>
        </p:nvSpPr>
        <p:spPr>
          <a:xfrm>
            <a:off x="11496675" y="0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85162D5-40E0-4051-93FE-0B4D3436F00A}"/>
              </a:ext>
            </a:extLst>
          </p:cNvPr>
          <p:cNvSpPr/>
          <p:nvPr/>
        </p:nvSpPr>
        <p:spPr>
          <a:xfrm>
            <a:off x="10237357" y="6497240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ECBCEFB-2312-46C5-80CC-DA76B6887733}"/>
              </a:ext>
            </a:extLst>
          </p:cNvPr>
          <p:cNvSpPr/>
          <p:nvPr/>
        </p:nvSpPr>
        <p:spPr>
          <a:xfrm>
            <a:off x="11869807" y="2576889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1F191-06D6-4DBC-81A0-223F0A93793C}"/>
              </a:ext>
            </a:extLst>
          </p:cNvPr>
          <p:cNvSpPr txBox="1"/>
          <p:nvPr/>
        </p:nvSpPr>
        <p:spPr>
          <a:xfrm>
            <a:off x="2675577" y="1620764"/>
            <a:ext cx="4896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이미지 수집</a:t>
            </a:r>
            <a:endParaRPr lang="en-US" altLang="ko-KR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DCGAN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</a:t>
            </a:r>
            <a:endParaRPr lang="en-US" altLang="ko-KR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DCGAN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선정 모델</a:t>
            </a:r>
            <a:endParaRPr lang="en-US" altLang="ko-KR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DCGAN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추가 적용</a:t>
            </a:r>
            <a:endParaRPr lang="en-US" altLang="ko-KR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한계점 및 보완 방향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601184-AA26-4202-B0F4-85AFC6AEE1BC}"/>
              </a:ext>
            </a:extLst>
          </p:cNvPr>
          <p:cNvSpPr txBox="1"/>
          <p:nvPr/>
        </p:nvSpPr>
        <p:spPr>
          <a:xfrm>
            <a:off x="1881229" y="2339364"/>
            <a:ext cx="822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n w="28575">
                  <a:solidFill>
                    <a:sysClr val="windowText" lastClr="000000"/>
                  </a:solidFill>
                </a:ln>
                <a:solidFill>
                  <a:srgbClr val="00ADF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</a:t>
            </a:r>
            <a:endParaRPr lang="ko-KR" altLang="en-US" sz="5400" dirty="0">
              <a:ln w="28575">
                <a:solidFill>
                  <a:sysClr val="windowText" lastClr="000000"/>
                </a:solidFill>
              </a:ln>
              <a:solidFill>
                <a:srgbClr val="00ADF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2405BB-77D9-4065-BC85-FF860702CFBF}"/>
              </a:ext>
            </a:extLst>
          </p:cNvPr>
          <p:cNvSpPr txBox="1"/>
          <p:nvPr/>
        </p:nvSpPr>
        <p:spPr>
          <a:xfrm>
            <a:off x="1881229" y="3323455"/>
            <a:ext cx="822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n w="28575">
                  <a:solidFill>
                    <a:sysClr val="windowText" lastClr="000000"/>
                  </a:solidFill>
                </a:ln>
                <a:solidFill>
                  <a:srgbClr val="EC29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</a:t>
            </a:r>
            <a:endParaRPr lang="ko-KR" altLang="en-US" sz="5400" dirty="0">
              <a:ln w="28575">
                <a:solidFill>
                  <a:sysClr val="windowText" lastClr="000000"/>
                </a:solidFill>
              </a:ln>
              <a:solidFill>
                <a:srgbClr val="EC292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E7D8D3-76B6-45F2-A717-DCD499D72CEC}"/>
              </a:ext>
            </a:extLst>
          </p:cNvPr>
          <p:cNvSpPr txBox="1"/>
          <p:nvPr/>
        </p:nvSpPr>
        <p:spPr>
          <a:xfrm>
            <a:off x="1881229" y="4307546"/>
            <a:ext cx="841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n w="28575">
                  <a:solidFill>
                    <a:sysClr val="windowText" lastClr="000000"/>
                  </a:solidFill>
                </a:ln>
                <a:solidFill>
                  <a:srgbClr val="00ADF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</a:t>
            </a:r>
            <a:endParaRPr lang="ko-KR" altLang="en-US" sz="5400" dirty="0">
              <a:ln w="28575">
                <a:solidFill>
                  <a:sysClr val="windowText" lastClr="000000"/>
                </a:solidFill>
              </a:ln>
              <a:solidFill>
                <a:srgbClr val="00ADF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D7C2FC-C14F-44F2-B22F-EC8DCD678ED4}"/>
              </a:ext>
            </a:extLst>
          </p:cNvPr>
          <p:cNvSpPr txBox="1"/>
          <p:nvPr/>
        </p:nvSpPr>
        <p:spPr>
          <a:xfrm>
            <a:off x="1882453" y="5291639"/>
            <a:ext cx="822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n w="28575">
                  <a:solidFill>
                    <a:sysClr val="windowText" lastClr="000000"/>
                  </a:solidFill>
                </a:ln>
                <a:solidFill>
                  <a:srgbClr val="EC29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</a:t>
            </a:r>
            <a:endParaRPr lang="ko-KR" altLang="en-US" sz="5400" dirty="0">
              <a:ln w="28575">
                <a:solidFill>
                  <a:sysClr val="windowText" lastClr="000000"/>
                </a:solidFill>
              </a:ln>
              <a:solidFill>
                <a:srgbClr val="EC292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840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C94BD-5687-4351-903E-BE49E6DF4110}"/>
              </a:ext>
            </a:extLst>
          </p:cNvPr>
          <p:cNvSpPr txBox="1"/>
          <p:nvPr/>
        </p:nvSpPr>
        <p:spPr>
          <a:xfrm>
            <a:off x="438150" y="-106868"/>
            <a:ext cx="2880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00ADF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DCGAN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FA8CB-A549-46EA-8BCD-3121243E55EC}"/>
              </a:ext>
            </a:extLst>
          </p:cNvPr>
          <p:cNvSpPr txBox="1"/>
          <p:nvPr/>
        </p:nvSpPr>
        <p:spPr>
          <a:xfrm>
            <a:off x="1065636" y="103845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conv2D layer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깊이를 더 얕게 학습 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888660-55C4-4FF8-86BC-23E7E70D4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05" y="1604802"/>
            <a:ext cx="1474129" cy="14741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CA3D73-84FD-423C-B4A1-2D1A17CE4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869" y="1604802"/>
            <a:ext cx="1474129" cy="14741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88E102-0E59-48F0-856F-FCDAB0AE0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237" y="1604802"/>
            <a:ext cx="1474129" cy="14741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DCBF2C-8990-4A59-9976-0F7AE4473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9571">
            <a:off x="4308896" y="1945879"/>
            <a:ext cx="640987" cy="6409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4B6FF2-CD97-46B3-BDBA-CC8B51CE2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9571">
            <a:off x="7193265" y="1972359"/>
            <a:ext cx="640987" cy="6409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59857A0-B8D9-4B80-844A-A439DE4EC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613" y="4535762"/>
            <a:ext cx="1474130" cy="14741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FA3C5D-0C63-48EB-B797-77F510B1DDD5}"/>
              </a:ext>
            </a:extLst>
          </p:cNvPr>
          <p:cNvSpPr txBox="1"/>
          <p:nvPr/>
        </p:nvSpPr>
        <p:spPr>
          <a:xfrm>
            <a:off x="2885265" y="5457911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D48CBC3-727D-434E-9ADB-D50C922797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686" y="4535762"/>
            <a:ext cx="1474130" cy="14741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E7FE6D6-8F52-4CD0-9290-3A5304A830D8}"/>
              </a:ext>
            </a:extLst>
          </p:cNvPr>
          <p:cNvSpPr txBox="1"/>
          <p:nvPr/>
        </p:nvSpPr>
        <p:spPr>
          <a:xfrm>
            <a:off x="5607338" y="5457911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8B717BF-15B6-465C-BC9A-AF0A8949B02E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90979" y="3933607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A8031CF-E2D6-4111-AEE9-94E17BB9E866}"/>
              </a:ext>
            </a:extLst>
          </p:cNvPr>
          <p:cNvSpPr txBox="1"/>
          <p:nvPr/>
        </p:nvSpPr>
        <p:spPr>
          <a:xfrm>
            <a:off x="2924841" y="3801794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3CCCCC0-85F2-43BF-82E6-30FC1A670246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3904340" y="3986460"/>
            <a:ext cx="17444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97F81463-F52E-4502-94D6-1D7320990E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73" y="4535762"/>
            <a:ext cx="1474130" cy="147413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86A4DA4-A42A-4C5B-A959-207E5954C51E}"/>
              </a:ext>
            </a:extLst>
          </p:cNvPr>
          <p:cNvSpPr txBox="1"/>
          <p:nvPr/>
        </p:nvSpPr>
        <p:spPr>
          <a:xfrm>
            <a:off x="8376825" y="5457911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74110EE-92C9-47E0-A03E-1B435CE09B57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13053" y="3958990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EF6A2FE-B4DF-4E93-A7C6-87518AE8AB5D}"/>
              </a:ext>
            </a:extLst>
          </p:cNvPr>
          <p:cNvCxnSpPr>
            <a:cxnSpLocks/>
          </p:cNvCxnSpPr>
          <p:nvPr/>
        </p:nvCxnSpPr>
        <p:spPr>
          <a:xfrm rot="16200000" flipV="1">
            <a:off x="8181974" y="3978898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01A14E3-76A0-48FB-9D7B-427D8FBB1327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6628319" y="3986460"/>
            <a:ext cx="18199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75787FB-5E0C-4CAF-864E-D0165668A6E9}"/>
              </a:ext>
            </a:extLst>
          </p:cNvPr>
          <p:cNvSpPr txBox="1"/>
          <p:nvPr/>
        </p:nvSpPr>
        <p:spPr>
          <a:xfrm>
            <a:off x="3941736" y="3637346"/>
            <a:ext cx="141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Epoch 1500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521112-13CA-43CA-8DC3-394C5B4F28B4}"/>
              </a:ext>
            </a:extLst>
          </p:cNvPr>
          <p:cNvSpPr txBox="1"/>
          <p:nvPr/>
        </p:nvSpPr>
        <p:spPr>
          <a:xfrm>
            <a:off x="6786603" y="3637346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Epoch 700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B64145-B7C3-4F56-A19C-0AAC31344DFA}"/>
              </a:ext>
            </a:extLst>
          </p:cNvPr>
          <p:cNvSpPr txBox="1"/>
          <p:nvPr/>
        </p:nvSpPr>
        <p:spPr>
          <a:xfrm>
            <a:off x="5648820" y="3801794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199B5A-F47A-40A4-B318-D63859293C4B}"/>
              </a:ext>
            </a:extLst>
          </p:cNvPr>
          <p:cNvSpPr txBox="1"/>
          <p:nvPr/>
        </p:nvSpPr>
        <p:spPr>
          <a:xfrm>
            <a:off x="8448286" y="3801794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DD874F-F34B-475A-861F-B0ECB5F28D02}"/>
              </a:ext>
            </a:extLst>
          </p:cNvPr>
          <p:cNvSpPr txBox="1"/>
          <p:nvPr/>
        </p:nvSpPr>
        <p:spPr>
          <a:xfrm>
            <a:off x="717828" y="557449"/>
            <a:ext cx="322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3). DCGAN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파라미터 조정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9170CE-1663-4A47-9695-D3B530D26AD6}"/>
              </a:ext>
            </a:extLst>
          </p:cNvPr>
          <p:cNvSpPr txBox="1"/>
          <p:nvPr/>
        </p:nvSpPr>
        <p:spPr>
          <a:xfrm>
            <a:off x="11767242" y="6457890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596570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C94BD-5687-4351-903E-BE49E6DF4110}"/>
              </a:ext>
            </a:extLst>
          </p:cNvPr>
          <p:cNvSpPr txBox="1"/>
          <p:nvPr/>
        </p:nvSpPr>
        <p:spPr>
          <a:xfrm>
            <a:off x="438150" y="-106868"/>
            <a:ext cx="2880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00ADF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DCGAN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FA8CB-A549-46EA-8BCD-3121243E55EC}"/>
              </a:ext>
            </a:extLst>
          </p:cNvPr>
          <p:cNvSpPr txBox="1"/>
          <p:nvPr/>
        </p:nvSpPr>
        <p:spPr>
          <a:xfrm>
            <a:off x="1065636" y="1038451"/>
            <a:ext cx="4501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conv2D layer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깊이를 더 깊게 학습 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5E907C7F-D64D-4C3B-BFCB-C9641551DDAD}"/>
              </a:ext>
            </a:extLst>
          </p:cNvPr>
          <p:cNvSpPr/>
          <p:nvPr/>
        </p:nvSpPr>
        <p:spPr>
          <a:xfrm>
            <a:off x="1324997" y="2905880"/>
            <a:ext cx="827405" cy="400111"/>
          </a:xfrm>
          <a:prstGeom prst="cube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DD0908-AFCB-4D77-9C45-BBD1A1701E38}"/>
              </a:ext>
            </a:extLst>
          </p:cNvPr>
          <p:cNvSpPr txBox="1"/>
          <p:nvPr/>
        </p:nvSpPr>
        <p:spPr>
          <a:xfrm>
            <a:off x="1318828" y="3407081"/>
            <a:ext cx="1051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64*64*256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649686-547A-4124-8667-2E35297DE40E}"/>
              </a:ext>
            </a:extLst>
          </p:cNvPr>
          <p:cNvSpPr/>
          <p:nvPr/>
        </p:nvSpPr>
        <p:spPr>
          <a:xfrm>
            <a:off x="996424" y="2938154"/>
            <a:ext cx="129837" cy="335565"/>
          </a:xfrm>
          <a:prstGeom prst="rect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A03239-4E95-481C-9782-0508BB625614}"/>
              </a:ext>
            </a:extLst>
          </p:cNvPr>
          <p:cNvSpPr txBox="1"/>
          <p:nvPr/>
        </p:nvSpPr>
        <p:spPr>
          <a:xfrm>
            <a:off x="884221" y="3380088"/>
            <a:ext cx="484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64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CEF2E3-6BDF-482A-93C9-3D57FCA376C4}"/>
              </a:ext>
            </a:extLst>
          </p:cNvPr>
          <p:cNvSpPr txBox="1"/>
          <p:nvPr/>
        </p:nvSpPr>
        <p:spPr>
          <a:xfrm>
            <a:off x="2281095" y="3522016"/>
            <a:ext cx="1253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128*128*256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2D12B6-C66F-4ADF-A7D9-87F999E56CEA}"/>
              </a:ext>
            </a:extLst>
          </p:cNvPr>
          <p:cNvSpPr txBox="1"/>
          <p:nvPr/>
        </p:nvSpPr>
        <p:spPr>
          <a:xfrm>
            <a:off x="3243664" y="3708548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128*128*512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4DBEBC-DE1B-4626-8013-8AF8EAAD47A4}"/>
              </a:ext>
            </a:extLst>
          </p:cNvPr>
          <p:cNvSpPr txBox="1"/>
          <p:nvPr/>
        </p:nvSpPr>
        <p:spPr>
          <a:xfrm>
            <a:off x="4256282" y="3927126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128*128*512</a:t>
            </a:r>
          </a:p>
        </p:txBody>
      </p:sp>
      <p:sp>
        <p:nvSpPr>
          <p:cNvPr id="56" name="정육면체 55">
            <a:extLst>
              <a:ext uri="{FF2B5EF4-FFF2-40B4-BE49-F238E27FC236}">
                <a16:creationId xmlns:a16="http://schemas.microsoft.com/office/drawing/2014/main" id="{C8C5E01F-C70E-4DC5-B1CD-96F662D11ED5}"/>
              </a:ext>
            </a:extLst>
          </p:cNvPr>
          <p:cNvSpPr/>
          <p:nvPr/>
        </p:nvSpPr>
        <p:spPr>
          <a:xfrm>
            <a:off x="2471303" y="2677741"/>
            <a:ext cx="822699" cy="779186"/>
          </a:xfrm>
          <a:prstGeom prst="cube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정육면체 56">
            <a:extLst>
              <a:ext uri="{FF2B5EF4-FFF2-40B4-BE49-F238E27FC236}">
                <a16:creationId xmlns:a16="http://schemas.microsoft.com/office/drawing/2014/main" id="{58C1ED17-537F-481D-BC20-E16B7C96CEEA}"/>
              </a:ext>
            </a:extLst>
          </p:cNvPr>
          <p:cNvSpPr/>
          <p:nvPr/>
        </p:nvSpPr>
        <p:spPr>
          <a:xfrm>
            <a:off x="3407948" y="2685461"/>
            <a:ext cx="1070011" cy="779186"/>
          </a:xfrm>
          <a:prstGeom prst="cube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2DFD14-5F19-46E8-8B27-8763A28FD920}"/>
              </a:ext>
            </a:extLst>
          </p:cNvPr>
          <p:cNvSpPr txBox="1"/>
          <p:nvPr/>
        </p:nvSpPr>
        <p:spPr>
          <a:xfrm>
            <a:off x="5109746" y="3520676"/>
            <a:ext cx="1051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128*128*3</a:t>
            </a:r>
          </a:p>
        </p:txBody>
      </p:sp>
      <p:sp>
        <p:nvSpPr>
          <p:cNvPr id="62" name="정육면체 61">
            <a:extLst>
              <a:ext uri="{FF2B5EF4-FFF2-40B4-BE49-F238E27FC236}">
                <a16:creationId xmlns:a16="http://schemas.microsoft.com/office/drawing/2014/main" id="{E2B981A4-8628-4466-8EA7-6941F209BF71}"/>
              </a:ext>
            </a:extLst>
          </p:cNvPr>
          <p:cNvSpPr/>
          <p:nvPr/>
        </p:nvSpPr>
        <p:spPr>
          <a:xfrm>
            <a:off x="5620640" y="2696985"/>
            <a:ext cx="172146" cy="779186"/>
          </a:xfrm>
          <a:prstGeom prst="cube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정육면체 63">
            <a:extLst>
              <a:ext uri="{FF2B5EF4-FFF2-40B4-BE49-F238E27FC236}">
                <a16:creationId xmlns:a16="http://schemas.microsoft.com/office/drawing/2014/main" id="{96860945-9211-4222-9A54-01CDDD19F987}"/>
              </a:ext>
            </a:extLst>
          </p:cNvPr>
          <p:cNvSpPr/>
          <p:nvPr/>
        </p:nvSpPr>
        <p:spPr>
          <a:xfrm>
            <a:off x="6453750" y="2717457"/>
            <a:ext cx="172146" cy="779186"/>
          </a:xfrm>
          <a:prstGeom prst="cube">
            <a:avLst/>
          </a:prstGeom>
          <a:solidFill>
            <a:srgbClr val="EC292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A1DD7E3-EAE6-406B-994C-8F726D2AABBD}"/>
              </a:ext>
            </a:extLst>
          </p:cNvPr>
          <p:cNvSpPr txBox="1"/>
          <p:nvPr/>
        </p:nvSpPr>
        <p:spPr>
          <a:xfrm>
            <a:off x="6055554" y="3545553"/>
            <a:ext cx="1051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128*128*3</a:t>
            </a: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69514924-C6F2-4DDA-92EA-5D1E3CDC1D24}"/>
              </a:ext>
            </a:extLst>
          </p:cNvPr>
          <p:cNvSpPr/>
          <p:nvPr/>
        </p:nvSpPr>
        <p:spPr>
          <a:xfrm>
            <a:off x="7090625" y="2690165"/>
            <a:ext cx="421248" cy="779186"/>
          </a:xfrm>
          <a:prstGeom prst="cube">
            <a:avLst/>
          </a:prstGeom>
          <a:solidFill>
            <a:srgbClr val="EC292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501AB0F-2BC3-474B-A85C-58C2E1EC8D60}"/>
              </a:ext>
            </a:extLst>
          </p:cNvPr>
          <p:cNvSpPr txBox="1"/>
          <p:nvPr/>
        </p:nvSpPr>
        <p:spPr>
          <a:xfrm>
            <a:off x="6740115" y="3757316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126*126*64</a:t>
            </a:r>
          </a:p>
        </p:txBody>
      </p:sp>
      <p:sp>
        <p:nvSpPr>
          <p:cNvPr id="69" name="정육면체 68">
            <a:extLst>
              <a:ext uri="{FF2B5EF4-FFF2-40B4-BE49-F238E27FC236}">
                <a16:creationId xmlns:a16="http://schemas.microsoft.com/office/drawing/2014/main" id="{90718BD4-4A3F-4614-9B21-C5982DC1CFB7}"/>
              </a:ext>
            </a:extLst>
          </p:cNvPr>
          <p:cNvSpPr/>
          <p:nvPr/>
        </p:nvSpPr>
        <p:spPr>
          <a:xfrm>
            <a:off x="7896193" y="2838037"/>
            <a:ext cx="686636" cy="542052"/>
          </a:xfrm>
          <a:prstGeom prst="cube">
            <a:avLst/>
          </a:prstGeom>
          <a:solidFill>
            <a:srgbClr val="EC292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E7F0977-B652-4F6F-9B8D-D739CA6E5D0F}"/>
              </a:ext>
            </a:extLst>
          </p:cNvPr>
          <p:cNvSpPr txBox="1"/>
          <p:nvPr/>
        </p:nvSpPr>
        <p:spPr>
          <a:xfrm>
            <a:off x="7707158" y="3489578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62*62*128</a:t>
            </a: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7FBAA5CC-C8AC-45BB-AE16-F08B59CD4989}"/>
              </a:ext>
            </a:extLst>
          </p:cNvPr>
          <p:cNvSpPr/>
          <p:nvPr/>
        </p:nvSpPr>
        <p:spPr>
          <a:xfrm>
            <a:off x="8837047" y="2952248"/>
            <a:ext cx="902923" cy="365318"/>
          </a:xfrm>
          <a:prstGeom prst="cube">
            <a:avLst/>
          </a:prstGeom>
          <a:solidFill>
            <a:srgbClr val="EC292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D070C3C-6638-4590-B2DF-C57BA2C6C639}"/>
              </a:ext>
            </a:extLst>
          </p:cNvPr>
          <p:cNvSpPr txBox="1"/>
          <p:nvPr/>
        </p:nvSpPr>
        <p:spPr>
          <a:xfrm>
            <a:off x="8769369" y="3306445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30*30*258</a:t>
            </a:r>
          </a:p>
        </p:txBody>
      </p:sp>
      <p:sp>
        <p:nvSpPr>
          <p:cNvPr id="73" name="정육면체 72">
            <a:extLst>
              <a:ext uri="{FF2B5EF4-FFF2-40B4-BE49-F238E27FC236}">
                <a16:creationId xmlns:a16="http://schemas.microsoft.com/office/drawing/2014/main" id="{01DC6F73-083F-4FAE-A208-92D2800BC2A3}"/>
              </a:ext>
            </a:extLst>
          </p:cNvPr>
          <p:cNvSpPr/>
          <p:nvPr/>
        </p:nvSpPr>
        <p:spPr>
          <a:xfrm>
            <a:off x="10006094" y="2994907"/>
            <a:ext cx="1347342" cy="242089"/>
          </a:xfrm>
          <a:prstGeom prst="cube">
            <a:avLst/>
          </a:prstGeom>
          <a:solidFill>
            <a:srgbClr val="EC292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3707A9C-23F1-4ABE-98CC-64671F26561B}"/>
              </a:ext>
            </a:extLst>
          </p:cNvPr>
          <p:cNvSpPr txBox="1"/>
          <p:nvPr/>
        </p:nvSpPr>
        <p:spPr>
          <a:xfrm>
            <a:off x="10078236" y="3273719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/>
              <a:t>14*14*512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037A11-FCC2-4B7A-B808-BFB84634D816}"/>
              </a:ext>
            </a:extLst>
          </p:cNvPr>
          <p:cNvSpPr txBox="1"/>
          <p:nvPr/>
        </p:nvSpPr>
        <p:spPr>
          <a:xfrm>
            <a:off x="2775318" y="4369430"/>
            <a:ext cx="1335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Generator</a:t>
            </a:r>
            <a:endParaRPr lang="ko-KR" altLang="en-US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BF74F2-FEDA-4F4F-98DF-C22D0032BB5F}"/>
              </a:ext>
            </a:extLst>
          </p:cNvPr>
          <p:cNvSpPr txBox="1"/>
          <p:nvPr/>
        </p:nvSpPr>
        <p:spPr>
          <a:xfrm>
            <a:off x="8292163" y="4369430"/>
            <a:ext cx="171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Discriminator</a:t>
            </a:r>
            <a:endParaRPr lang="ko-KR" altLang="en-US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767DF3-B774-4345-94EE-0440B9D4FF1F}"/>
              </a:ext>
            </a:extLst>
          </p:cNvPr>
          <p:cNvCxnSpPr>
            <a:cxnSpLocks/>
          </p:cNvCxnSpPr>
          <p:nvPr/>
        </p:nvCxnSpPr>
        <p:spPr>
          <a:xfrm flipH="1">
            <a:off x="6096000" y="1551008"/>
            <a:ext cx="1" cy="4468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59C0DECA-85DA-4D7D-9DD3-6428B516DD2F}"/>
              </a:ext>
            </a:extLst>
          </p:cNvPr>
          <p:cNvSpPr/>
          <p:nvPr/>
        </p:nvSpPr>
        <p:spPr>
          <a:xfrm>
            <a:off x="4448990" y="2677741"/>
            <a:ext cx="1070011" cy="779186"/>
          </a:xfrm>
          <a:prstGeom prst="cube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48662E-5F03-416A-BF0E-6FBA89E34DEF}"/>
              </a:ext>
            </a:extLst>
          </p:cNvPr>
          <p:cNvSpPr txBox="1"/>
          <p:nvPr/>
        </p:nvSpPr>
        <p:spPr>
          <a:xfrm>
            <a:off x="717828" y="557449"/>
            <a:ext cx="322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3). DCGAN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파라미터 조정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8A5B00-DE2F-41EA-86E1-52089EA74F2B}"/>
              </a:ext>
            </a:extLst>
          </p:cNvPr>
          <p:cNvSpPr txBox="1"/>
          <p:nvPr/>
        </p:nvSpPr>
        <p:spPr>
          <a:xfrm>
            <a:off x="11767242" y="6457890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876676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C94BD-5687-4351-903E-BE49E6DF4110}"/>
              </a:ext>
            </a:extLst>
          </p:cNvPr>
          <p:cNvSpPr txBox="1"/>
          <p:nvPr/>
        </p:nvSpPr>
        <p:spPr>
          <a:xfrm>
            <a:off x="438150" y="-106868"/>
            <a:ext cx="2880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00ADF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DCGAN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FA8CB-A549-46EA-8BCD-3121243E55EC}"/>
              </a:ext>
            </a:extLst>
          </p:cNvPr>
          <p:cNvSpPr txBox="1"/>
          <p:nvPr/>
        </p:nvSpPr>
        <p:spPr>
          <a:xfrm>
            <a:off x="1065636" y="1038451"/>
            <a:ext cx="4350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conv2D layer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깊이를 더 깊게 학습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268735-A331-4D2D-804C-3EF6F6574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718" y="1645206"/>
            <a:ext cx="1570731" cy="15707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151F0B1-34C7-4412-9180-E64FEB07E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905" y="1641584"/>
            <a:ext cx="1570731" cy="157073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43C11B-5F67-4161-9D3B-3BEB241C1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27" y="1645206"/>
            <a:ext cx="1570731" cy="15707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9BC2871-75F6-4547-B02F-CB80E35ADC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9571">
            <a:off x="4389918" y="2037005"/>
            <a:ext cx="640987" cy="6409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AA92606-57B3-49AD-A356-8D1723A2D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9571">
            <a:off x="7274288" y="2056012"/>
            <a:ext cx="640987" cy="64098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21DB8A7-6EBD-4E56-9F1C-46CF2C7DC0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613" y="4535762"/>
            <a:ext cx="1474130" cy="147413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8978FB9-938C-4D5E-91CB-D6B5EAEB32E7}"/>
              </a:ext>
            </a:extLst>
          </p:cNvPr>
          <p:cNvSpPr txBox="1"/>
          <p:nvPr/>
        </p:nvSpPr>
        <p:spPr>
          <a:xfrm>
            <a:off x="2885265" y="5457911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AA98E48-B317-4F15-AF0C-DCB853DC0A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686" y="4535762"/>
            <a:ext cx="1474130" cy="147413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B3A1DF2-FFA7-4738-BB0E-396311A2557D}"/>
              </a:ext>
            </a:extLst>
          </p:cNvPr>
          <p:cNvSpPr txBox="1"/>
          <p:nvPr/>
        </p:nvSpPr>
        <p:spPr>
          <a:xfrm>
            <a:off x="5607338" y="5457911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E8AFC37-988A-4668-B27F-BE5856570B5A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90979" y="3933607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67DCA0B-35DD-4134-875E-3AF1F0073143}"/>
              </a:ext>
            </a:extLst>
          </p:cNvPr>
          <p:cNvSpPr txBox="1"/>
          <p:nvPr/>
        </p:nvSpPr>
        <p:spPr>
          <a:xfrm>
            <a:off x="2924841" y="3801794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5D52C2F-90C0-45EE-A020-E8A6FF834F60}"/>
              </a:ext>
            </a:extLst>
          </p:cNvPr>
          <p:cNvCxnSpPr>
            <a:cxnSpLocks/>
            <a:stCxn id="41" idx="3"/>
            <a:endCxn id="50" idx="1"/>
          </p:cNvCxnSpPr>
          <p:nvPr/>
        </p:nvCxnSpPr>
        <p:spPr>
          <a:xfrm>
            <a:off x="3904340" y="3986460"/>
            <a:ext cx="17444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6D443BA7-7C91-4013-92C6-7981A4CC55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73" y="4535762"/>
            <a:ext cx="1474130" cy="147413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0A4D2B5-1103-4B81-91F6-3F367D7C88A2}"/>
              </a:ext>
            </a:extLst>
          </p:cNvPr>
          <p:cNvSpPr txBox="1"/>
          <p:nvPr/>
        </p:nvSpPr>
        <p:spPr>
          <a:xfrm>
            <a:off x="8376825" y="5457911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7EF2972-D9B9-4711-913D-3C96B9D0E52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13053" y="3958990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5BB8BC9-788B-4BB3-93DE-ED7FE28A7D06}"/>
              </a:ext>
            </a:extLst>
          </p:cNvPr>
          <p:cNvCxnSpPr>
            <a:cxnSpLocks/>
          </p:cNvCxnSpPr>
          <p:nvPr/>
        </p:nvCxnSpPr>
        <p:spPr>
          <a:xfrm rot="16200000" flipV="1">
            <a:off x="8181974" y="3978898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8C15CB4-18E7-477F-A974-6FF2A31B9CCD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6628319" y="3986460"/>
            <a:ext cx="18199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F8C76F9-6203-4A58-BC93-797236E79AB5}"/>
              </a:ext>
            </a:extLst>
          </p:cNvPr>
          <p:cNvSpPr txBox="1"/>
          <p:nvPr/>
        </p:nvSpPr>
        <p:spPr>
          <a:xfrm>
            <a:off x="3999609" y="3637346"/>
            <a:ext cx="141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Epoch 1400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06BC99-EE2A-43F3-BCA6-8C46FCC4C649}"/>
              </a:ext>
            </a:extLst>
          </p:cNvPr>
          <p:cNvSpPr txBox="1"/>
          <p:nvPr/>
        </p:nvSpPr>
        <p:spPr>
          <a:xfrm>
            <a:off x="6859517" y="3637346"/>
            <a:ext cx="134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Epoch2200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CE5304-E913-4284-B316-26D7EE14AF97}"/>
              </a:ext>
            </a:extLst>
          </p:cNvPr>
          <p:cNvSpPr txBox="1"/>
          <p:nvPr/>
        </p:nvSpPr>
        <p:spPr>
          <a:xfrm>
            <a:off x="5648820" y="3801794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BA6A3A-66CC-4B6F-A470-BE2BB29CD350}"/>
              </a:ext>
            </a:extLst>
          </p:cNvPr>
          <p:cNvSpPr txBox="1"/>
          <p:nvPr/>
        </p:nvSpPr>
        <p:spPr>
          <a:xfrm>
            <a:off x="8448286" y="3801794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E1853F-577E-4D25-8A7B-3D8D6328854A}"/>
              </a:ext>
            </a:extLst>
          </p:cNvPr>
          <p:cNvSpPr txBox="1"/>
          <p:nvPr/>
        </p:nvSpPr>
        <p:spPr>
          <a:xfrm>
            <a:off x="717828" y="557449"/>
            <a:ext cx="322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3). DCGAN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파라미터 조정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6F4B68-EA4B-4231-9248-D22B3F1E7AD6}"/>
              </a:ext>
            </a:extLst>
          </p:cNvPr>
          <p:cNvSpPr txBox="1"/>
          <p:nvPr/>
        </p:nvSpPr>
        <p:spPr>
          <a:xfrm>
            <a:off x="11767242" y="6457890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171886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78EFBF-342D-40C1-94D6-0368789DABF2}"/>
              </a:ext>
            </a:extLst>
          </p:cNvPr>
          <p:cNvSpPr txBox="1"/>
          <p:nvPr/>
        </p:nvSpPr>
        <p:spPr>
          <a:xfrm>
            <a:off x="717828" y="557449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1). DCGAN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FA8CB-A549-46EA-8BCD-3121243E55EC}"/>
              </a:ext>
            </a:extLst>
          </p:cNvPr>
          <p:cNvSpPr txBox="1"/>
          <p:nvPr/>
        </p:nvSpPr>
        <p:spPr>
          <a:xfrm>
            <a:off x="1065636" y="1038451"/>
            <a:ext cx="7077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층 수 늘림</a:t>
            </a:r>
            <a:endParaRPr lang="en-US" altLang="ko-KR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Generator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conv2D layer 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깊이를 점자척으로 얕게 모델링</a:t>
            </a:r>
            <a:endParaRPr lang="en-US" altLang="ko-KR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Discriminator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conv2D layer 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깊이를 점차적으로 깊게 모델링</a:t>
            </a:r>
            <a:endParaRPr lang="en-US" altLang="ko-KR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FD429-FA8F-4550-B12D-F3AAFC227607}"/>
              </a:ext>
            </a:extLst>
          </p:cNvPr>
          <p:cNvSpPr txBox="1"/>
          <p:nvPr/>
        </p:nvSpPr>
        <p:spPr>
          <a:xfrm>
            <a:off x="438150" y="-106868"/>
            <a:ext cx="462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EC29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DCGAN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최종 선정 모델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5754E239-46BE-4012-9922-B00E6CB22A0D}"/>
              </a:ext>
            </a:extLst>
          </p:cNvPr>
          <p:cNvSpPr/>
          <p:nvPr/>
        </p:nvSpPr>
        <p:spPr>
          <a:xfrm>
            <a:off x="1183597" y="3211064"/>
            <a:ext cx="437336" cy="278241"/>
          </a:xfrm>
          <a:prstGeom prst="cube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678FC8-9D60-4057-9053-7A7F9121BCE1}"/>
              </a:ext>
            </a:extLst>
          </p:cNvPr>
          <p:cNvSpPr txBox="1"/>
          <p:nvPr/>
        </p:nvSpPr>
        <p:spPr>
          <a:xfrm>
            <a:off x="864932" y="3855281"/>
            <a:ext cx="1051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32*32*64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070E88A-210A-4686-A919-6A11674FE5F4}"/>
              </a:ext>
            </a:extLst>
          </p:cNvPr>
          <p:cNvSpPr/>
          <p:nvPr/>
        </p:nvSpPr>
        <p:spPr>
          <a:xfrm>
            <a:off x="691321" y="3182402"/>
            <a:ext cx="129837" cy="335565"/>
          </a:xfrm>
          <a:prstGeom prst="rect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41093-7D47-444B-AFE4-F94C3B6C361C}"/>
              </a:ext>
            </a:extLst>
          </p:cNvPr>
          <p:cNvSpPr txBox="1"/>
          <p:nvPr/>
        </p:nvSpPr>
        <p:spPr>
          <a:xfrm>
            <a:off x="556608" y="3855281"/>
            <a:ext cx="48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64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0B97D4-BD22-438A-8909-3E6F7FA60B46}"/>
              </a:ext>
            </a:extLst>
          </p:cNvPr>
          <p:cNvSpPr txBox="1"/>
          <p:nvPr/>
        </p:nvSpPr>
        <p:spPr>
          <a:xfrm>
            <a:off x="2617202" y="3855281"/>
            <a:ext cx="1051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200" dirty="0"/>
              <a:t>64*64*128</a:t>
            </a:r>
          </a:p>
        </p:txBody>
      </p:sp>
      <p:sp>
        <p:nvSpPr>
          <p:cNvPr id="35" name="정육면체 34">
            <a:extLst>
              <a:ext uri="{FF2B5EF4-FFF2-40B4-BE49-F238E27FC236}">
                <a16:creationId xmlns:a16="http://schemas.microsoft.com/office/drawing/2014/main" id="{E791AA1E-3AD5-4B92-B54A-31E5BACD4A8D}"/>
              </a:ext>
            </a:extLst>
          </p:cNvPr>
          <p:cNvSpPr/>
          <p:nvPr/>
        </p:nvSpPr>
        <p:spPr>
          <a:xfrm>
            <a:off x="5689389" y="3157821"/>
            <a:ext cx="144788" cy="384726"/>
          </a:xfrm>
          <a:prstGeom prst="cube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E8178470-1C23-4600-BE37-AE080518E975}"/>
              </a:ext>
            </a:extLst>
          </p:cNvPr>
          <p:cNvSpPr/>
          <p:nvPr/>
        </p:nvSpPr>
        <p:spPr>
          <a:xfrm>
            <a:off x="6357392" y="3173528"/>
            <a:ext cx="109611" cy="384727"/>
          </a:xfrm>
          <a:prstGeom prst="cube">
            <a:avLst/>
          </a:prstGeom>
          <a:solidFill>
            <a:srgbClr val="EC292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E9458F-446A-491A-BDBE-438F55E3B2C1}"/>
              </a:ext>
            </a:extLst>
          </p:cNvPr>
          <p:cNvSpPr txBox="1"/>
          <p:nvPr/>
        </p:nvSpPr>
        <p:spPr>
          <a:xfrm>
            <a:off x="6004138" y="3740043"/>
            <a:ext cx="1051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200" dirty="0"/>
              <a:t>64*64*3</a:t>
            </a:r>
          </a:p>
        </p:txBody>
      </p:sp>
      <p:sp>
        <p:nvSpPr>
          <p:cNvPr id="43" name="정육면체 42">
            <a:extLst>
              <a:ext uri="{FF2B5EF4-FFF2-40B4-BE49-F238E27FC236}">
                <a16:creationId xmlns:a16="http://schemas.microsoft.com/office/drawing/2014/main" id="{BE951D37-7A3D-4086-A3DA-C54EAE7F9374}"/>
              </a:ext>
            </a:extLst>
          </p:cNvPr>
          <p:cNvSpPr/>
          <p:nvPr/>
        </p:nvSpPr>
        <p:spPr>
          <a:xfrm>
            <a:off x="6740405" y="3156294"/>
            <a:ext cx="625209" cy="419194"/>
          </a:xfrm>
          <a:prstGeom prst="cube">
            <a:avLst/>
          </a:prstGeom>
          <a:solidFill>
            <a:srgbClr val="EC292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0CA5E9-4BAA-432B-A342-A3A0FBBCEB40}"/>
              </a:ext>
            </a:extLst>
          </p:cNvPr>
          <p:cNvSpPr txBox="1"/>
          <p:nvPr/>
        </p:nvSpPr>
        <p:spPr>
          <a:xfrm>
            <a:off x="6671351" y="3932978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200" dirty="0"/>
              <a:t>62*62*128</a:t>
            </a:r>
          </a:p>
        </p:txBody>
      </p:sp>
      <p:sp>
        <p:nvSpPr>
          <p:cNvPr id="48" name="정육면체 47">
            <a:extLst>
              <a:ext uri="{FF2B5EF4-FFF2-40B4-BE49-F238E27FC236}">
                <a16:creationId xmlns:a16="http://schemas.microsoft.com/office/drawing/2014/main" id="{C12B02A9-4A8E-48B0-9EBB-AE9603E5CB3A}"/>
              </a:ext>
            </a:extLst>
          </p:cNvPr>
          <p:cNvSpPr/>
          <p:nvPr/>
        </p:nvSpPr>
        <p:spPr>
          <a:xfrm>
            <a:off x="8379581" y="3221836"/>
            <a:ext cx="476337" cy="288110"/>
          </a:xfrm>
          <a:prstGeom prst="cube">
            <a:avLst/>
          </a:prstGeom>
          <a:solidFill>
            <a:srgbClr val="EC292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47930C-17AC-4CF5-9F24-FD69B12BAA1B}"/>
              </a:ext>
            </a:extLst>
          </p:cNvPr>
          <p:cNvSpPr txBox="1"/>
          <p:nvPr/>
        </p:nvSpPr>
        <p:spPr>
          <a:xfrm>
            <a:off x="8224407" y="3973002"/>
            <a:ext cx="841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200" dirty="0"/>
              <a:t>30*30*64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70D91DB-7284-4EC1-B0C1-89C4E115064D}"/>
              </a:ext>
            </a:extLst>
          </p:cNvPr>
          <p:cNvSpPr txBox="1"/>
          <p:nvPr/>
        </p:nvSpPr>
        <p:spPr>
          <a:xfrm>
            <a:off x="9534559" y="3975955"/>
            <a:ext cx="841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200" dirty="0"/>
              <a:t>14*14*64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E323EB-9A6D-46E5-BD0B-347A3A05164A}"/>
              </a:ext>
            </a:extLst>
          </p:cNvPr>
          <p:cNvSpPr txBox="1"/>
          <p:nvPr/>
        </p:nvSpPr>
        <p:spPr>
          <a:xfrm>
            <a:off x="2594395" y="4487749"/>
            <a:ext cx="1335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Generator</a:t>
            </a:r>
            <a:endParaRPr lang="ko-KR" altLang="en-US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51E4854-5626-4BE6-8D0C-618B5872BC76}"/>
              </a:ext>
            </a:extLst>
          </p:cNvPr>
          <p:cNvSpPr txBox="1"/>
          <p:nvPr/>
        </p:nvSpPr>
        <p:spPr>
          <a:xfrm>
            <a:off x="8124451" y="4487749"/>
            <a:ext cx="171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Discriminator</a:t>
            </a:r>
            <a:endParaRPr lang="ko-KR" altLang="en-US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9E15CD7-7909-44E6-AAFF-0D56100E5B2C}"/>
              </a:ext>
            </a:extLst>
          </p:cNvPr>
          <p:cNvCxnSpPr>
            <a:cxnSpLocks/>
          </p:cNvCxnSpPr>
          <p:nvPr/>
        </p:nvCxnSpPr>
        <p:spPr>
          <a:xfrm flipH="1">
            <a:off x="6096000" y="2199191"/>
            <a:ext cx="1" cy="360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361D3EC-0579-45FA-96F8-7FF0F8B84FBC}"/>
              </a:ext>
            </a:extLst>
          </p:cNvPr>
          <p:cNvSpPr txBox="1"/>
          <p:nvPr/>
        </p:nvSpPr>
        <p:spPr>
          <a:xfrm>
            <a:off x="4369472" y="3855281"/>
            <a:ext cx="1051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200" dirty="0"/>
              <a:t>64*64*256</a:t>
            </a:r>
          </a:p>
        </p:txBody>
      </p:sp>
      <p:sp>
        <p:nvSpPr>
          <p:cNvPr id="57" name="정육면체 56">
            <a:extLst>
              <a:ext uri="{FF2B5EF4-FFF2-40B4-BE49-F238E27FC236}">
                <a16:creationId xmlns:a16="http://schemas.microsoft.com/office/drawing/2014/main" id="{E0AF3CBB-07CD-4C18-B5C1-5B8AABF7C081}"/>
              </a:ext>
            </a:extLst>
          </p:cNvPr>
          <p:cNvSpPr/>
          <p:nvPr/>
        </p:nvSpPr>
        <p:spPr>
          <a:xfrm>
            <a:off x="11010509" y="3343032"/>
            <a:ext cx="381983" cy="45719"/>
          </a:xfrm>
          <a:prstGeom prst="cube">
            <a:avLst/>
          </a:prstGeom>
          <a:solidFill>
            <a:srgbClr val="EC292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2CB5B9B-DCC9-4766-A817-23BF58AC3014}"/>
              </a:ext>
            </a:extLst>
          </p:cNvPr>
          <p:cNvSpPr txBox="1"/>
          <p:nvPr/>
        </p:nvSpPr>
        <p:spPr>
          <a:xfrm>
            <a:off x="10966618" y="3964712"/>
            <a:ext cx="668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200" dirty="0"/>
              <a:t>6*6*32</a:t>
            </a:r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35956898-3DA0-4E75-B2EB-47E9D51E2AF2}"/>
              </a:ext>
            </a:extLst>
          </p:cNvPr>
          <p:cNvSpPr/>
          <p:nvPr/>
        </p:nvSpPr>
        <p:spPr>
          <a:xfrm>
            <a:off x="1847904" y="3211064"/>
            <a:ext cx="629404" cy="278241"/>
          </a:xfrm>
          <a:prstGeom prst="cube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정육면체 59">
            <a:extLst>
              <a:ext uri="{FF2B5EF4-FFF2-40B4-BE49-F238E27FC236}">
                <a16:creationId xmlns:a16="http://schemas.microsoft.com/office/drawing/2014/main" id="{A0E60E2C-C3F0-4E46-906D-FD2DFE88F1A5}"/>
              </a:ext>
            </a:extLst>
          </p:cNvPr>
          <p:cNvSpPr/>
          <p:nvPr/>
        </p:nvSpPr>
        <p:spPr>
          <a:xfrm>
            <a:off x="2704279" y="3125335"/>
            <a:ext cx="629404" cy="449698"/>
          </a:xfrm>
          <a:prstGeom prst="cube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95DEF3-7FBF-4192-9E6F-D036CF9CB2D7}"/>
              </a:ext>
            </a:extLst>
          </p:cNvPr>
          <p:cNvSpPr txBox="1"/>
          <p:nvPr/>
        </p:nvSpPr>
        <p:spPr>
          <a:xfrm>
            <a:off x="1741067" y="3855281"/>
            <a:ext cx="1051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200" dirty="0"/>
              <a:t>32*32*128</a:t>
            </a:r>
          </a:p>
        </p:txBody>
      </p:sp>
      <p:sp>
        <p:nvSpPr>
          <p:cNvPr id="62" name="정육면체 61">
            <a:extLst>
              <a:ext uri="{FF2B5EF4-FFF2-40B4-BE49-F238E27FC236}">
                <a16:creationId xmlns:a16="http://schemas.microsoft.com/office/drawing/2014/main" id="{B7860838-8B60-49CE-AEFB-E96F751A88CE}"/>
              </a:ext>
            </a:extLst>
          </p:cNvPr>
          <p:cNvSpPr/>
          <p:nvPr/>
        </p:nvSpPr>
        <p:spPr>
          <a:xfrm>
            <a:off x="3560654" y="3125335"/>
            <a:ext cx="629404" cy="449698"/>
          </a:xfrm>
          <a:prstGeom prst="cube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A803A3EF-79B2-4BBF-9EAD-EBAADBA70F7D}"/>
              </a:ext>
            </a:extLst>
          </p:cNvPr>
          <p:cNvSpPr/>
          <p:nvPr/>
        </p:nvSpPr>
        <p:spPr>
          <a:xfrm>
            <a:off x="4417029" y="3125335"/>
            <a:ext cx="932501" cy="449698"/>
          </a:xfrm>
          <a:prstGeom prst="cube">
            <a:avLst/>
          </a:prstGeom>
          <a:solidFill>
            <a:srgbClr val="00A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443B98-E20D-4756-80C7-B8CC06D9DC65}"/>
              </a:ext>
            </a:extLst>
          </p:cNvPr>
          <p:cNvSpPr txBox="1"/>
          <p:nvPr/>
        </p:nvSpPr>
        <p:spPr>
          <a:xfrm>
            <a:off x="3493337" y="3855281"/>
            <a:ext cx="1051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200" dirty="0"/>
              <a:t>64*64*128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58A7AE-76FD-46D7-9FC4-4483B4AB22AF}"/>
              </a:ext>
            </a:extLst>
          </p:cNvPr>
          <p:cNvSpPr txBox="1"/>
          <p:nvPr/>
        </p:nvSpPr>
        <p:spPr>
          <a:xfrm>
            <a:off x="5245605" y="3855281"/>
            <a:ext cx="1051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200" dirty="0"/>
              <a:t>64*64*3</a:t>
            </a:r>
          </a:p>
        </p:txBody>
      </p:sp>
      <p:sp>
        <p:nvSpPr>
          <p:cNvPr id="66" name="정육면체 65">
            <a:extLst>
              <a:ext uri="{FF2B5EF4-FFF2-40B4-BE49-F238E27FC236}">
                <a16:creationId xmlns:a16="http://schemas.microsoft.com/office/drawing/2014/main" id="{F3958A55-B112-4D7E-BB02-BA9725CF3274}"/>
              </a:ext>
            </a:extLst>
          </p:cNvPr>
          <p:cNvSpPr/>
          <p:nvPr/>
        </p:nvSpPr>
        <p:spPr>
          <a:xfrm>
            <a:off x="7548704" y="3156294"/>
            <a:ext cx="625209" cy="419194"/>
          </a:xfrm>
          <a:prstGeom prst="cube">
            <a:avLst/>
          </a:prstGeom>
          <a:solidFill>
            <a:srgbClr val="EC292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C9F2C814-067B-4133-9FC5-545E8EC0F679}"/>
              </a:ext>
            </a:extLst>
          </p:cNvPr>
          <p:cNvSpPr/>
          <p:nvPr/>
        </p:nvSpPr>
        <p:spPr>
          <a:xfrm>
            <a:off x="9016430" y="3221836"/>
            <a:ext cx="476337" cy="288110"/>
          </a:xfrm>
          <a:prstGeom prst="cube">
            <a:avLst/>
          </a:prstGeom>
          <a:solidFill>
            <a:srgbClr val="EC292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정육면체 67">
            <a:extLst>
              <a:ext uri="{FF2B5EF4-FFF2-40B4-BE49-F238E27FC236}">
                <a16:creationId xmlns:a16="http://schemas.microsoft.com/office/drawing/2014/main" id="{4703BF4A-728A-4EBF-A013-CFC5A02D83D6}"/>
              </a:ext>
            </a:extLst>
          </p:cNvPr>
          <p:cNvSpPr/>
          <p:nvPr/>
        </p:nvSpPr>
        <p:spPr>
          <a:xfrm>
            <a:off x="9732302" y="3294207"/>
            <a:ext cx="476337" cy="143368"/>
          </a:xfrm>
          <a:prstGeom prst="cube">
            <a:avLst/>
          </a:prstGeom>
          <a:solidFill>
            <a:srgbClr val="EC292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정육면체 68">
            <a:extLst>
              <a:ext uri="{FF2B5EF4-FFF2-40B4-BE49-F238E27FC236}">
                <a16:creationId xmlns:a16="http://schemas.microsoft.com/office/drawing/2014/main" id="{B7CC3750-0846-42BA-AA73-3BC15288753A}"/>
              </a:ext>
            </a:extLst>
          </p:cNvPr>
          <p:cNvSpPr/>
          <p:nvPr/>
        </p:nvSpPr>
        <p:spPr>
          <a:xfrm>
            <a:off x="10380440" y="3290960"/>
            <a:ext cx="367958" cy="149862"/>
          </a:xfrm>
          <a:prstGeom prst="cube">
            <a:avLst/>
          </a:prstGeom>
          <a:solidFill>
            <a:srgbClr val="EC2923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8D9836E-82E6-4D17-8E41-F390AD225569}"/>
              </a:ext>
            </a:extLst>
          </p:cNvPr>
          <p:cNvSpPr txBox="1"/>
          <p:nvPr/>
        </p:nvSpPr>
        <p:spPr>
          <a:xfrm>
            <a:off x="7429883" y="3740043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200" dirty="0"/>
              <a:t>62*62*128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4F94399-C3C6-4B94-8F30-1979F16276B5}"/>
              </a:ext>
            </a:extLst>
          </p:cNvPr>
          <p:cNvSpPr txBox="1"/>
          <p:nvPr/>
        </p:nvSpPr>
        <p:spPr>
          <a:xfrm>
            <a:off x="8897000" y="3740043"/>
            <a:ext cx="841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200" dirty="0"/>
              <a:t>30*30*64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D54D1D6-8BF6-46BF-B408-92AE3E530729}"/>
              </a:ext>
            </a:extLst>
          </p:cNvPr>
          <p:cNvSpPr txBox="1"/>
          <p:nvPr/>
        </p:nvSpPr>
        <p:spPr>
          <a:xfrm>
            <a:off x="10197030" y="3740043"/>
            <a:ext cx="841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200" dirty="0"/>
              <a:t>14*14*32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10A935B-C4D6-4802-8BBB-1F74654979F2}"/>
              </a:ext>
            </a:extLst>
          </p:cNvPr>
          <p:cNvSpPr txBox="1"/>
          <p:nvPr/>
        </p:nvSpPr>
        <p:spPr>
          <a:xfrm>
            <a:off x="11767242" y="6457890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821934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78EFBF-342D-40C1-94D6-0368789DABF2}"/>
              </a:ext>
            </a:extLst>
          </p:cNvPr>
          <p:cNvSpPr txBox="1"/>
          <p:nvPr/>
        </p:nvSpPr>
        <p:spPr>
          <a:xfrm>
            <a:off x="717828" y="55744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2).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FD429-FA8F-4550-B12D-F3AAFC227607}"/>
              </a:ext>
            </a:extLst>
          </p:cNvPr>
          <p:cNvSpPr txBox="1"/>
          <p:nvPr/>
        </p:nvSpPr>
        <p:spPr>
          <a:xfrm>
            <a:off x="438150" y="-106868"/>
            <a:ext cx="462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EC29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DCGAN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최종 선정 모델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D0D1036-49B6-41B0-87CB-095FEBC24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9571">
            <a:off x="2744748" y="2141353"/>
            <a:ext cx="516321" cy="51632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A95CB7F-E6E7-48DB-B77B-35059C6F3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9571">
            <a:off x="4829020" y="2141353"/>
            <a:ext cx="516321" cy="51632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1406586-1E6A-44FA-A3AD-05C0AC41F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9571">
            <a:off x="7006025" y="2141353"/>
            <a:ext cx="516321" cy="5163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5F80A7E-8593-4848-9CB6-D29C2FF1B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51" y="1699565"/>
            <a:ext cx="1387339" cy="141845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B9D01F2-9508-4283-9E44-CC900E802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50" y="1699564"/>
            <a:ext cx="1388060" cy="138806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F1A93EB-3F2A-4AAB-B800-790D09AC2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630" y="1699564"/>
            <a:ext cx="1387339" cy="138733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F5FEB25-C4B9-4F19-B30D-EA4E2C7044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399" y="1699564"/>
            <a:ext cx="1361982" cy="138733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8357979-DE79-48EB-9F51-27A698633A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49" y="1686173"/>
            <a:ext cx="1388060" cy="138806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7FD92E4-EA50-4E62-9FE7-3023591DA2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30" y="4535762"/>
            <a:ext cx="1474130" cy="147413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84CA43F-D468-4E7B-9437-7C5EFB8D0FF3}"/>
              </a:ext>
            </a:extLst>
          </p:cNvPr>
          <p:cNvSpPr txBox="1"/>
          <p:nvPr/>
        </p:nvSpPr>
        <p:spPr>
          <a:xfrm>
            <a:off x="1415282" y="5457911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AB20BE7-52F6-4530-A1E5-871AAF4793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520" y="4535762"/>
            <a:ext cx="1474130" cy="147413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F0A26DC-DFF5-4FD7-AA44-B84B39D9E974}"/>
              </a:ext>
            </a:extLst>
          </p:cNvPr>
          <p:cNvSpPr txBox="1"/>
          <p:nvPr/>
        </p:nvSpPr>
        <p:spPr>
          <a:xfrm>
            <a:off x="3489172" y="5457911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B7AC85D-9151-40BB-A7AD-D2C0475378BD}"/>
              </a:ext>
            </a:extLst>
          </p:cNvPr>
          <p:cNvCxnSpPr>
            <a:cxnSpLocks/>
          </p:cNvCxnSpPr>
          <p:nvPr/>
        </p:nvCxnSpPr>
        <p:spPr>
          <a:xfrm rot="16200000" flipV="1">
            <a:off x="1220996" y="3933607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1B8E2CA-1D1E-4DDD-93D5-9C0081430FA7}"/>
              </a:ext>
            </a:extLst>
          </p:cNvPr>
          <p:cNvSpPr txBox="1"/>
          <p:nvPr/>
        </p:nvSpPr>
        <p:spPr>
          <a:xfrm>
            <a:off x="1454858" y="3801794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8DD1DA8-9A64-474F-BA96-15849C61796B}"/>
              </a:ext>
            </a:extLst>
          </p:cNvPr>
          <p:cNvCxnSpPr>
            <a:cxnSpLocks/>
            <a:stCxn id="45" idx="3"/>
            <a:endCxn id="54" idx="1"/>
          </p:cNvCxnSpPr>
          <p:nvPr/>
        </p:nvCxnSpPr>
        <p:spPr>
          <a:xfrm>
            <a:off x="2434357" y="3986460"/>
            <a:ext cx="10962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C777337D-8FF6-4ABF-A7BF-1EF596708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49" y="4535762"/>
            <a:ext cx="1474130" cy="147413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7D59298-3561-4DF0-A96E-AF28879B3FC6}"/>
              </a:ext>
            </a:extLst>
          </p:cNvPr>
          <p:cNvSpPr txBox="1"/>
          <p:nvPr/>
        </p:nvSpPr>
        <p:spPr>
          <a:xfrm>
            <a:off x="5598901" y="5457911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18CAA37-C798-4C6F-BC17-C0BE3F42F1F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294887" y="3958990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85A5970-91A7-41BE-9279-38501CC87B6D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04050" y="3978898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F5B7318-31BB-4400-9BB0-999E4D7B05EA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>
            <a:off x="4510153" y="3986460"/>
            <a:ext cx="11602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FAC83D1-DA7B-4AA9-ABAA-26988824F283}"/>
              </a:ext>
            </a:extLst>
          </p:cNvPr>
          <p:cNvSpPr txBox="1"/>
          <p:nvPr/>
        </p:nvSpPr>
        <p:spPr>
          <a:xfrm>
            <a:off x="2274983" y="3533175"/>
            <a:ext cx="141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Epoch 1900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618E84-1102-4C5A-9833-27A8E1E91738}"/>
              </a:ext>
            </a:extLst>
          </p:cNvPr>
          <p:cNvSpPr txBox="1"/>
          <p:nvPr/>
        </p:nvSpPr>
        <p:spPr>
          <a:xfrm>
            <a:off x="4348873" y="3533175"/>
            <a:ext cx="141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Epoch 4300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8DE5BC-6AE4-457B-93F2-43C22050EF88}"/>
              </a:ext>
            </a:extLst>
          </p:cNvPr>
          <p:cNvSpPr txBox="1"/>
          <p:nvPr/>
        </p:nvSpPr>
        <p:spPr>
          <a:xfrm>
            <a:off x="3530654" y="3801794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262751-EB4C-499C-9620-A3AD41719130}"/>
              </a:ext>
            </a:extLst>
          </p:cNvPr>
          <p:cNvSpPr txBox="1"/>
          <p:nvPr/>
        </p:nvSpPr>
        <p:spPr>
          <a:xfrm>
            <a:off x="5670362" y="3801794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4A420D8F-681C-4D4E-9DD4-5B5D0F207A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677" y="4535762"/>
            <a:ext cx="1474130" cy="147413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C600BCC-A881-4E64-B0BB-72E62320B433}"/>
              </a:ext>
            </a:extLst>
          </p:cNvPr>
          <p:cNvSpPr txBox="1"/>
          <p:nvPr/>
        </p:nvSpPr>
        <p:spPr>
          <a:xfrm>
            <a:off x="7731329" y="5457911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F61395-6F7E-43F9-B0E2-7F226669A5C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536478" y="3978898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7D075EC-2A03-4A31-AE26-A7AD2B428C31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6642581" y="3986460"/>
            <a:ext cx="11602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AD658A0-D5C5-4FB1-ABFF-2A3E4E168D61}"/>
              </a:ext>
            </a:extLst>
          </p:cNvPr>
          <p:cNvSpPr txBox="1"/>
          <p:nvPr/>
        </p:nvSpPr>
        <p:spPr>
          <a:xfrm>
            <a:off x="6458151" y="3533175"/>
            <a:ext cx="141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Epoch 2850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6314E9-CC32-4E1D-94E6-0B38432E7F31}"/>
              </a:ext>
            </a:extLst>
          </p:cNvPr>
          <p:cNvSpPr txBox="1"/>
          <p:nvPr/>
        </p:nvSpPr>
        <p:spPr>
          <a:xfrm>
            <a:off x="7802790" y="3801794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57BC8FE8-02E4-44C4-9C13-FEFC32660C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303" y="4535762"/>
            <a:ext cx="1474130" cy="147413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0A1B16C-ED6B-447D-9353-A8115502E96D}"/>
              </a:ext>
            </a:extLst>
          </p:cNvPr>
          <p:cNvSpPr txBox="1"/>
          <p:nvPr/>
        </p:nvSpPr>
        <p:spPr>
          <a:xfrm>
            <a:off x="9862955" y="5457911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A58F38A-A137-43DB-8B3F-E8DB67AB16D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668104" y="3978898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6708DC1-89A2-44E1-9189-FF59F80400F9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8774207" y="3986460"/>
            <a:ext cx="11602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FD17BAB-7ABF-4DC4-A4F4-B9E00198A09B}"/>
              </a:ext>
            </a:extLst>
          </p:cNvPr>
          <p:cNvSpPr txBox="1"/>
          <p:nvPr/>
        </p:nvSpPr>
        <p:spPr>
          <a:xfrm>
            <a:off x="8654699" y="353317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Epoch 250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732EB8F-727C-4D5A-B372-B50E1718D344}"/>
              </a:ext>
            </a:extLst>
          </p:cNvPr>
          <p:cNvSpPr txBox="1"/>
          <p:nvPr/>
        </p:nvSpPr>
        <p:spPr>
          <a:xfrm>
            <a:off x="9934416" y="3801794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25B1E447-F697-4202-A2C2-003EB0BDD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9571">
            <a:off x="9074876" y="2141353"/>
            <a:ext cx="516321" cy="516321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CDE55CB-6FD7-49C5-936F-B075C73AEFC5}"/>
              </a:ext>
            </a:extLst>
          </p:cNvPr>
          <p:cNvSpPr txBox="1"/>
          <p:nvPr/>
        </p:nvSpPr>
        <p:spPr>
          <a:xfrm>
            <a:off x="11767242" y="6457890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805198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78EFBF-342D-40C1-94D6-0368789DABF2}"/>
              </a:ext>
            </a:extLst>
          </p:cNvPr>
          <p:cNvSpPr txBox="1"/>
          <p:nvPr/>
        </p:nvSpPr>
        <p:spPr>
          <a:xfrm>
            <a:off x="717828" y="557449"/>
            <a:ext cx="230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3). Who’s Jolie?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FD429-FA8F-4550-B12D-F3AAFC227607}"/>
              </a:ext>
            </a:extLst>
          </p:cNvPr>
          <p:cNvSpPr txBox="1"/>
          <p:nvPr/>
        </p:nvSpPr>
        <p:spPr>
          <a:xfrm>
            <a:off x="438150" y="-106868"/>
            <a:ext cx="462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EC29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DCGAN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최종 선정 모델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4114A15-31CF-4544-BBBD-B0DE75AD8CE4}"/>
              </a:ext>
            </a:extLst>
          </p:cNvPr>
          <p:cNvSpPr txBox="1"/>
          <p:nvPr/>
        </p:nvSpPr>
        <p:spPr>
          <a:xfrm>
            <a:off x="11767242" y="6457890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23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903AD082-C928-4086-A4D6-65D88E56A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408" y="1663357"/>
            <a:ext cx="1151464" cy="1151464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EA6BD884-BEFB-46DE-85AA-503D5BA2B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84" y="1665318"/>
            <a:ext cx="1151464" cy="1151464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D911CFB-2210-4A18-B082-E4BF983B4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60" y="1663357"/>
            <a:ext cx="1151464" cy="1151464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5076ABD-5EA2-443A-8C18-9153D7BDC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36" y="1663357"/>
            <a:ext cx="1151464" cy="115146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0F08F150-8708-4115-88F6-8199979A9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36" y="2890281"/>
            <a:ext cx="1151464" cy="1151464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D88176CE-43A2-452D-B50B-90C536EE6B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36" y="4117205"/>
            <a:ext cx="1151464" cy="1151464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9AB704EC-5464-4735-8A63-FB27E79E60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408" y="2919693"/>
            <a:ext cx="1151464" cy="1151464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66B7F746-32CB-4F98-B5EC-A8BA72CA8B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707" y="2919693"/>
            <a:ext cx="1151464" cy="1151464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E95C08F1-78CC-451C-8958-2B0CE988D3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60" y="2919693"/>
            <a:ext cx="1151464" cy="1151464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C0C8AFEC-5637-40EF-98AE-EE3AF60EC3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40" y="4140202"/>
            <a:ext cx="1151464" cy="1151464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2A70B7AC-C263-4804-83D5-DCCF17BEE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42" y="4140202"/>
            <a:ext cx="1151464" cy="115146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6784EA5C-1C6B-4F58-AFA4-23B598DDA2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60" y="4117205"/>
            <a:ext cx="1151464" cy="115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29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C94BD-5687-4351-903E-BE49E6DF4110}"/>
              </a:ext>
            </a:extLst>
          </p:cNvPr>
          <p:cNvSpPr txBox="1"/>
          <p:nvPr/>
        </p:nvSpPr>
        <p:spPr>
          <a:xfrm>
            <a:off x="438150" y="-106868"/>
            <a:ext cx="3712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00ADF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DCGAN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추가 적용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E1853F-577E-4D25-8A7B-3D8D6328854A}"/>
              </a:ext>
            </a:extLst>
          </p:cNvPr>
          <p:cNvSpPr txBox="1"/>
          <p:nvPr/>
        </p:nvSpPr>
        <p:spPr>
          <a:xfrm>
            <a:off x="717828" y="557449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*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합성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Who is this?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F9A2D5-3987-4D1E-8376-1E84A11C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908" y="1764541"/>
            <a:ext cx="1386172" cy="13861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6559E3-E7CB-4A7C-8235-89ADA4B50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210" y="1764541"/>
            <a:ext cx="1386172" cy="138617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7D2CF16-3780-4A3F-BB3E-795164E4C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847" y="4555146"/>
            <a:ext cx="1474130" cy="14741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0A52964-CF18-43BD-AEFF-0C10354054FE}"/>
              </a:ext>
            </a:extLst>
          </p:cNvPr>
          <p:cNvSpPr txBox="1"/>
          <p:nvPr/>
        </p:nvSpPr>
        <p:spPr>
          <a:xfrm>
            <a:off x="5646246" y="5477295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150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CFAE4D-4D2A-49D3-8449-26AEF122DA74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70373" y="3998282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53EFB7F-37ED-4870-92CA-8CDCA80F5426}"/>
              </a:ext>
            </a:extLst>
          </p:cNvPr>
          <p:cNvSpPr txBox="1"/>
          <p:nvPr/>
        </p:nvSpPr>
        <p:spPr>
          <a:xfrm>
            <a:off x="5600622" y="3797320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D7C2C5-4424-415A-8A81-09017FC089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716" y="1764540"/>
            <a:ext cx="1387339" cy="138733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40EE510-EDE1-43E1-A2F3-B6588E6A7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389" y="4531288"/>
            <a:ext cx="1474130" cy="14741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9CE7C22-7153-4C24-862C-0D25FC77C1BF}"/>
              </a:ext>
            </a:extLst>
          </p:cNvPr>
          <p:cNvSpPr txBox="1"/>
          <p:nvPr/>
        </p:nvSpPr>
        <p:spPr>
          <a:xfrm>
            <a:off x="2456041" y="5453437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71C5D05-635B-4578-BB90-D8AC41B7CA25}"/>
              </a:ext>
            </a:extLst>
          </p:cNvPr>
          <p:cNvCxnSpPr>
            <a:cxnSpLocks/>
          </p:cNvCxnSpPr>
          <p:nvPr/>
        </p:nvCxnSpPr>
        <p:spPr>
          <a:xfrm rot="16200000" flipV="1">
            <a:off x="2261190" y="3974424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F1A84DB-8225-4EF2-992F-E30F685D5E6C}"/>
              </a:ext>
            </a:extLst>
          </p:cNvPr>
          <p:cNvSpPr txBox="1"/>
          <p:nvPr/>
        </p:nvSpPr>
        <p:spPr>
          <a:xfrm>
            <a:off x="2527502" y="3797320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254EFF2-63F5-4673-8CFA-8E1BAC975D2D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3507001" y="3981986"/>
            <a:ext cx="20936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928BADA-5898-484B-86D0-3B9816BDF6FE}"/>
              </a:ext>
            </a:extLst>
          </p:cNvPr>
          <p:cNvSpPr txBox="1"/>
          <p:nvPr/>
        </p:nvSpPr>
        <p:spPr>
          <a:xfrm>
            <a:off x="3852308" y="362160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Epoch 550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233ABC3-357E-4AD4-B588-59DC695361C1}"/>
              </a:ext>
            </a:extLst>
          </p:cNvPr>
          <p:cNvSpPr txBox="1"/>
          <p:nvPr/>
        </p:nvSpPr>
        <p:spPr>
          <a:xfrm>
            <a:off x="1518430" y="3699410"/>
            <a:ext cx="6463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…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77FBEAB-41CC-40FF-B482-C93C535BF8D3}"/>
              </a:ext>
            </a:extLst>
          </p:cNvPr>
          <p:cNvSpPr txBox="1"/>
          <p:nvPr/>
        </p:nvSpPr>
        <p:spPr>
          <a:xfrm>
            <a:off x="7940939" y="5354184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Medium" panose="00000600000000000000" pitchFamily="2" charset="-127"/>
              </a:rPr>
              <a:t>Who is this?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7CFE76-2710-4FE8-BB79-BE986428A1B6}"/>
              </a:ext>
            </a:extLst>
          </p:cNvPr>
          <p:cNvSpPr txBox="1"/>
          <p:nvPr/>
        </p:nvSpPr>
        <p:spPr>
          <a:xfrm>
            <a:off x="11767242" y="6457890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99834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C94BD-5687-4351-903E-BE49E6DF4110}"/>
              </a:ext>
            </a:extLst>
          </p:cNvPr>
          <p:cNvSpPr txBox="1"/>
          <p:nvPr/>
        </p:nvSpPr>
        <p:spPr>
          <a:xfrm>
            <a:off x="438150" y="-106868"/>
            <a:ext cx="3712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00ADF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DCGAN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추가 적용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E1853F-577E-4D25-8A7B-3D8D6328854A}"/>
              </a:ext>
            </a:extLst>
          </p:cNvPr>
          <p:cNvSpPr txBox="1"/>
          <p:nvPr/>
        </p:nvSpPr>
        <p:spPr>
          <a:xfrm>
            <a:off x="717828" y="557449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*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합성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Who is this?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F9A2D5-3987-4D1E-8376-1E84A11C2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908" y="1764541"/>
            <a:ext cx="1386172" cy="13861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6559E3-E7CB-4A7C-8235-89ADA4B50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210" y="1764541"/>
            <a:ext cx="1386172" cy="138617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7D2CF16-3780-4A3F-BB3E-795164E4C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847" y="4555146"/>
            <a:ext cx="1474130" cy="14741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0A52964-CF18-43BD-AEFF-0C10354054FE}"/>
              </a:ext>
            </a:extLst>
          </p:cNvPr>
          <p:cNvSpPr txBox="1"/>
          <p:nvPr/>
        </p:nvSpPr>
        <p:spPr>
          <a:xfrm>
            <a:off x="5646246" y="5477295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150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CFAE4D-4D2A-49D3-8449-26AEF122DA74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70373" y="3998282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53EFB7F-37ED-4870-92CA-8CDCA80F5426}"/>
              </a:ext>
            </a:extLst>
          </p:cNvPr>
          <p:cNvSpPr txBox="1"/>
          <p:nvPr/>
        </p:nvSpPr>
        <p:spPr>
          <a:xfrm>
            <a:off x="5600622" y="3797320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D7C2C5-4424-415A-8A81-09017FC08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716" y="1764540"/>
            <a:ext cx="1387339" cy="138733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40EE510-EDE1-43E1-A2F3-B6588E6A7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389" y="4531288"/>
            <a:ext cx="1474130" cy="14741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9CE7C22-7153-4C24-862C-0D25FC77C1BF}"/>
              </a:ext>
            </a:extLst>
          </p:cNvPr>
          <p:cNvSpPr txBox="1"/>
          <p:nvPr/>
        </p:nvSpPr>
        <p:spPr>
          <a:xfrm>
            <a:off x="2456041" y="5453437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1,000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71C5D05-635B-4578-BB90-D8AC41B7CA25}"/>
              </a:ext>
            </a:extLst>
          </p:cNvPr>
          <p:cNvCxnSpPr>
            <a:cxnSpLocks/>
          </p:cNvCxnSpPr>
          <p:nvPr/>
        </p:nvCxnSpPr>
        <p:spPr>
          <a:xfrm rot="16200000" flipV="1">
            <a:off x="2261190" y="3974424"/>
            <a:ext cx="1440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F1A84DB-8225-4EF2-992F-E30F685D5E6C}"/>
              </a:ext>
            </a:extLst>
          </p:cNvPr>
          <p:cNvSpPr txBox="1"/>
          <p:nvPr/>
        </p:nvSpPr>
        <p:spPr>
          <a:xfrm>
            <a:off x="2527502" y="3797320"/>
            <a:ext cx="97949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DCGAN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254EFF2-63F5-4673-8CFA-8E1BAC975D2D}"/>
              </a:ext>
            </a:extLst>
          </p:cNvPr>
          <p:cNvCxnSpPr>
            <a:cxnSpLocks/>
            <a:stCxn id="55" idx="3"/>
            <a:endCxn id="32" idx="1"/>
          </p:cNvCxnSpPr>
          <p:nvPr/>
        </p:nvCxnSpPr>
        <p:spPr>
          <a:xfrm>
            <a:off x="3507001" y="3981986"/>
            <a:ext cx="20936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928BADA-5898-484B-86D0-3B9816BDF6FE}"/>
              </a:ext>
            </a:extLst>
          </p:cNvPr>
          <p:cNvSpPr txBox="1"/>
          <p:nvPr/>
        </p:nvSpPr>
        <p:spPr>
          <a:xfrm>
            <a:off x="3852308" y="362160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Epoch 550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233ABC3-357E-4AD4-B588-59DC695361C1}"/>
              </a:ext>
            </a:extLst>
          </p:cNvPr>
          <p:cNvSpPr txBox="1"/>
          <p:nvPr/>
        </p:nvSpPr>
        <p:spPr>
          <a:xfrm>
            <a:off x="1518430" y="3699410"/>
            <a:ext cx="6463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…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77FBEAB-41CC-40FF-B482-C93C535BF8D3}"/>
              </a:ext>
            </a:extLst>
          </p:cNvPr>
          <p:cNvSpPr txBox="1"/>
          <p:nvPr/>
        </p:nvSpPr>
        <p:spPr>
          <a:xfrm>
            <a:off x="5326250" y="5999595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김민채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얼굴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crop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A675D2-D31A-4588-B135-D4FE9D52AABA}"/>
              </a:ext>
            </a:extLst>
          </p:cNvPr>
          <p:cNvSpPr txBox="1"/>
          <p:nvPr/>
        </p:nvSpPr>
        <p:spPr>
          <a:xfrm>
            <a:off x="11767242" y="6457890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819588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6E25C2-22FC-4A2D-A4D8-3F7E27FABBB1}"/>
              </a:ext>
            </a:extLst>
          </p:cNvPr>
          <p:cNvSpPr txBox="1"/>
          <p:nvPr/>
        </p:nvSpPr>
        <p:spPr>
          <a:xfrm>
            <a:off x="879874" y="707920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컴퓨터 성능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B342A-B6EF-4A81-9A4B-3BC72CA2C5F9}"/>
              </a:ext>
            </a:extLst>
          </p:cNvPr>
          <p:cNvSpPr txBox="1"/>
          <p:nvPr/>
        </p:nvSpPr>
        <p:spPr>
          <a:xfrm>
            <a:off x="438150" y="-106868"/>
            <a:ext cx="3914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EC29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한계점 및 보완방안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DAD96-0C57-4BE2-B69C-5A07F648AC92}"/>
              </a:ext>
            </a:extLst>
          </p:cNvPr>
          <p:cNvSpPr txBox="1"/>
          <p:nvPr/>
        </p:nvSpPr>
        <p:spPr>
          <a:xfrm>
            <a:off x="879874" y="1826479"/>
            <a:ext cx="2537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2).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데이터의 질과 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76AC9D-8EF3-435A-A749-A6210930E97F}"/>
              </a:ext>
            </a:extLst>
          </p:cNvPr>
          <p:cNvSpPr txBox="1"/>
          <p:nvPr/>
        </p:nvSpPr>
        <p:spPr>
          <a:xfrm>
            <a:off x="1331088" y="1157468"/>
            <a:ext cx="7096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속도의 한계로 더 많은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gan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파라미터 튜닝 조합을 돌려보지 못함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ECDED-DD6A-42C9-A5DB-32FA6946EF9A}"/>
              </a:ext>
            </a:extLst>
          </p:cNvPr>
          <p:cNvSpPr txBox="1"/>
          <p:nvPr/>
        </p:nvSpPr>
        <p:spPr>
          <a:xfrm>
            <a:off x="1331088" y="2248275"/>
            <a:ext cx="5311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고화질 이미지의 양이 약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1,000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 정도로 적었음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69FC6-0B67-44E6-A3F9-3C5DC567C3EC}"/>
              </a:ext>
            </a:extLst>
          </p:cNvPr>
          <p:cNvSpPr txBox="1"/>
          <p:nvPr/>
        </p:nvSpPr>
        <p:spPr>
          <a:xfrm>
            <a:off x="879874" y="3028890"/>
            <a:ext cx="3379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3).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다양한 연령대의 데이터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135DFB-113C-4B5E-837C-680080B3EB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6" t="-3390" r="17204" b="3390"/>
          <a:stretch/>
        </p:blipFill>
        <p:spPr>
          <a:xfrm>
            <a:off x="1444813" y="3480506"/>
            <a:ext cx="1506645" cy="19017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FF66EC-E2B3-4DDB-8B1E-4CE15D7E3F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9" t="2325" r="10204" b="13422"/>
          <a:stretch/>
        </p:blipFill>
        <p:spPr>
          <a:xfrm>
            <a:off x="3435006" y="3480506"/>
            <a:ext cx="1848076" cy="19017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DE49A0-F976-44AF-BD32-89F031F041EE}"/>
              </a:ext>
            </a:extLst>
          </p:cNvPr>
          <p:cNvSpPr txBox="1"/>
          <p:nvPr/>
        </p:nvSpPr>
        <p:spPr>
          <a:xfrm>
            <a:off x="11767242" y="6457890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504450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DB0ACF0-9471-4663-B8F6-190EFEFE17D5}"/>
              </a:ext>
            </a:extLst>
          </p:cNvPr>
          <p:cNvSpPr/>
          <p:nvPr/>
        </p:nvSpPr>
        <p:spPr>
          <a:xfrm>
            <a:off x="10060905" y="169069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495F8BB-4B29-4C24-AA5B-22D8B3C719A4}"/>
              </a:ext>
            </a:extLst>
          </p:cNvPr>
          <p:cNvSpPr/>
          <p:nvPr/>
        </p:nvSpPr>
        <p:spPr>
          <a:xfrm>
            <a:off x="7039649" y="6323408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B43FCD8-F0A3-4768-9D1B-460157282548}"/>
              </a:ext>
            </a:extLst>
          </p:cNvPr>
          <p:cNvSpPr/>
          <p:nvPr/>
        </p:nvSpPr>
        <p:spPr>
          <a:xfrm>
            <a:off x="5133975" y="47625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B299182-EDB4-41B6-988A-99FAA32FED8B}"/>
              </a:ext>
            </a:extLst>
          </p:cNvPr>
          <p:cNvSpPr/>
          <p:nvPr/>
        </p:nvSpPr>
        <p:spPr>
          <a:xfrm>
            <a:off x="8315325" y="97631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7755C83-5FD0-4797-972B-B7ED6C222E8F}"/>
              </a:ext>
            </a:extLst>
          </p:cNvPr>
          <p:cNvSpPr/>
          <p:nvPr/>
        </p:nvSpPr>
        <p:spPr>
          <a:xfrm>
            <a:off x="3388412" y="147637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D9B9C5D-8460-4E31-A867-1F2E2524A651}"/>
              </a:ext>
            </a:extLst>
          </p:cNvPr>
          <p:cNvSpPr/>
          <p:nvPr/>
        </p:nvSpPr>
        <p:spPr>
          <a:xfrm>
            <a:off x="2166946" y="0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9C49A83-F9F7-4AB5-BB57-F99338F20470}"/>
              </a:ext>
            </a:extLst>
          </p:cNvPr>
          <p:cNvSpPr/>
          <p:nvPr/>
        </p:nvSpPr>
        <p:spPr>
          <a:xfrm>
            <a:off x="0" y="699769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C0CAA6A-DD3F-48CB-885A-C0CDAE4FCD70}"/>
              </a:ext>
            </a:extLst>
          </p:cNvPr>
          <p:cNvSpPr/>
          <p:nvPr/>
        </p:nvSpPr>
        <p:spPr>
          <a:xfrm>
            <a:off x="259867" y="1359020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6D9E9BC-1C3F-49E0-AD1D-AB4F39664B12}"/>
              </a:ext>
            </a:extLst>
          </p:cNvPr>
          <p:cNvSpPr/>
          <p:nvPr/>
        </p:nvSpPr>
        <p:spPr>
          <a:xfrm>
            <a:off x="78892" y="3319858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7D09926-3A84-4992-BE63-78EB0EEA4299}"/>
              </a:ext>
            </a:extLst>
          </p:cNvPr>
          <p:cNvSpPr/>
          <p:nvPr/>
        </p:nvSpPr>
        <p:spPr>
          <a:xfrm>
            <a:off x="220110" y="4538481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3CF19EF-9401-4171-B8CD-0CF19085B33D}"/>
              </a:ext>
            </a:extLst>
          </p:cNvPr>
          <p:cNvSpPr/>
          <p:nvPr/>
        </p:nvSpPr>
        <p:spPr>
          <a:xfrm>
            <a:off x="78892" y="5576129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003E75-FE69-48CA-B9EA-19EEE66488FB}"/>
              </a:ext>
            </a:extLst>
          </p:cNvPr>
          <p:cNvSpPr/>
          <p:nvPr/>
        </p:nvSpPr>
        <p:spPr>
          <a:xfrm>
            <a:off x="962025" y="6457949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9D67496-501E-4BAD-A476-D0354227AEC3}"/>
              </a:ext>
            </a:extLst>
          </p:cNvPr>
          <p:cNvSpPr/>
          <p:nvPr/>
        </p:nvSpPr>
        <p:spPr>
          <a:xfrm>
            <a:off x="3638550" y="6398418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3D903C8-0C62-4494-9A32-27DD781B5C2F}"/>
              </a:ext>
            </a:extLst>
          </p:cNvPr>
          <p:cNvSpPr/>
          <p:nvPr/>
        </p:nvSpPr>
        <p:spPr>
          <a:xfrm>
            <a:off x="5507107" y="6579392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EDC355-4E2E-42D0-8C7B-30B4812C56FA}"/>
              </a:ext>
            </a:extLst>
          </p:cNvPr>
          <p:cNvSpPr/>
          <p:nvPr/>
        </p:nvSpPr>
        <p:spPr>
          <a:xfrm>
            <a:off x="11609940" y="5010902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EAC9F5A-965A-40E3-B463-8739FB0E2654}"/>
              </a:ext>
            </a:extLst>
          </p:cNvPr>
          <p:cNvSpPr/>
          <p:nvPr/>
        </p:nvSpPr>
        <p:spPr>
          <a:xfrm>
            <a:off x="11496675" y="0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BD64511-8FF9-4552-A602-BB7FF0F5D5C0}"/>
              </a:ext>
            </a:extLst>
          </p:cNvPr>
          <p:cNvSpPr/>
          <p:nvPr/>
        </p:nvSpPr>
        <p:spPr>
          <a:xfrm>
            <a:off x="11869807" y="2576889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75320BE-224C-4B66-8AFF-D060C96FA232}"/>
              </a:ext>
            </a:extLst>
          </p:cNvPr>
          <p:cNvSpPr/>
          <p:nvPr/>
        </p:nvSpPr>
        <p:spPr>
          <a:xfrm>
            <a:off x="10237357" y="6497240"/>
            <a:ext cx="361950" cy="36195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10" descr="관련 이미지">
            <a:extLst>
              <a:ext uri="{FF2B5EF4-FFF2-40B4-BE49-F238E27FC236}">
                <a16:creationId xmlns:a16="http://schemas.microsoft.com/office/drawing/2014/main" id="{3DFFFC9F-3988-4B19-903C-0CFCF34DC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1" b="99670" l="10000" r="99000">
                        <a14:foregroundMark x1="85000" y1="80528" x2="89667" y2="99670"/>
                        <a14:foregroundMark x1="77333" y1="82508" x2="80333" y2="96370"/>
                        <a14:foregroundMark x1="89000" y1="79208" x2="99000" y2="94719"/>
                        <a14:foregroundMark x1="93333" y1="95050" x2="94667" y2="99670"/>
                        <a14:backgroundMark x1="71000" y1="22112" x2="54000" y2="86139"/>
                        <a14:backgroundMark x1="86333" y1="16502" x2="34000" y2="89769"/>
                        <a14:backgroundMark x1="89667" y1="41584" x2="38667" y2="96700"/>
                        <a14:backgroundMark x1="90000" y1="60066" x2="1000" y2="75248"/>
                        <a14:backgroundMark x1="1000" y1="75248" x2="1000" y2="75248"/>
                        <a14:backgroundMark x1="85667" y1="61716" x2="1333" y2="78878"/>
                        <a14:backgroundMark x1="86667" y1="64026" x2="29667" y2="87789"/>
                        <a14:backgroundMark x1="63667" y1="16832" x2="33667" y2="68647"/>
                        <a14:backgroundMark x1="56333" y1="16502" x2="18000" y2="70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495" t="57989"/>
          <a:stretch/>
        </p:blipFill>
        <p:spPr bwMode="auto">
          <a:xfrm>
            <a:off x="9167366" y="4156926"/>
            <a:ext cx="2424066" cy="216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안젤리나졸리 얼굴에 대한 이미지 검색결과">
            <a:extLst>
              <a:ext uri="{FF2B5EF4-FFF2-40B4-BE49-F238E27FC236}">
                <a16:creationId xmlns:a16="http://schemas.microsoft.com/office/drawing/2014/main" id="{77AC61CD-0B6A-42D3-A968-05F838948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00" b="90000" l="10000" r="90000">
                        <a14:foregroundMark x1="22755" y1="18900" x2="29184" y2="13100"/>
                        <a14:foregroundMark x1="29184" y1="13100" x2="40000" y2="10867"/>
                        <a14:foregroundMark x1="40000" y1="10867" x2="50867" y2="13167"/>
                        <a14:foregroundMark x1="50867" y1="13167" x2="54439" y2="19300"/>
                        <a14:foregroundMark x1="40612" y1="6800" x2="43163" y2="6933"/>
                        <a14:foregroundMark x1="43163" y1="6933" x2="43163" y2="6933"/>
                        <a14:foregroundMark x1="21429" y1="16333" x2="21071" y2="23533"/>
                        <a14:foregroundMark x1="21327" y1="16900" x2="20051" y2="26300"/>
                        <a14:foregroundMark x1="21020" y1="16867" x2="19884" y2="22903"/>
                        <a14:foregroundMark x1="52857" y1="42200" x2="49235" y2="45167"/>
                        <a14:backgroundMark x1="31020" y1="50567" x2="43061" y2="51233"/>
                        <a14:backgroundMark x1="43061" y1="51233" x2="32755" y2="77000"/>
                        <a14:backgroundMark x1="32755" y1="77000" x2="29337" y2="80433"/>
                        <a14:backgroundMark x1="17857" y1="17633" x2="5714" y2="45767"/>
                        <a14:backgroundMark x1="5714" y1="45767" x2="2959" y2="49600"/>
                        <a14:backgroundMark x1="83316" y1="10967" x2="78878" y2="31933"/>
                        <a14:backgroundMark x1="76531" y1="35267" x2="75867" y2="47767"/>
                        <a14:backgroundMark x1="68214" y1="43900" x2="70255" y2="51500"/>
                        <a14:backgroundMark x1="70255" y1="51500" x2="72296" y2="54167"/>
                        <a14:backgroundMark x1="16173" y1="21667" x2="15051" y2="30133"/>
                        <a14:backgroundMark x1="18878" y1="22800" x2="18061" y2="26167"/>
                        <a14:backgroundMark x1="18724" y1="25633" x2="18265" y2="28267"/>
                        <a14:backgroundMark x1="19643" y1="26833" x2="18520" y2="30367"/>
                        <a14:backgroundMark x1="18520" y1="30367" x2="18520" y2="30367"/>
                        <a14:backgroundMark x1="69082" y1="34233" x2="58929" y2="50767"/>
                        <a14:backgroundMark x1="58929" y1="50767" x2="58929" y2="50767"/>
                        <a14:backgroundMark x1="54184" y1="43467" x2="51276" y2="45400"/>
                        <a14:backgroundMark x1="50312" y1="45641" x2="46327" y2="47900"/>
                        <a14:backgroundMark x1="55204" y1="42867" x2="50324" y2="45634"/>
                        <a14:backgroundMark x1="46327" y1="47900" x2="45408" y2="48067"/>
                        <a14:backgroundMark x1="54490" y1="41933" x2="53630" y2="42540"/>
                        <a14:backgroundMark x1="54009" y1="42707" x2="48622" y2="48967"/>
                        <a14:backgroundMark x1="56224" y1="40133" x2="54274" y2="423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614"/>
          <a:stretch/>
        </p:blipFill>
        <p:spPr bwMode="auto">
          <a:xfrm rot="19838537">
            <a:off x="8279256" y="1581840"/>
            <a:ext cx="4297200" cy="364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224FDF92-4ADE-4858-8627-EDF523F55BCA}"/>
              </a:ext>
            </a:extLst>
          </p:cNvPr>
          <p:cNvSpPr/>
          <p:nvPr/>
        </p:nvSpPr>
        <p:spPr>
          <a:xfrm>
            <a:off x="8934693" y="2145406"/>
            <a:ext cx="2171458" cy="2886075"/>
          </a:xfrm>
          <a:custGeom>
            <a:avLst/>
            <a:gdLst>
              <a:gd name="connsiteX0" fmla="*/ 476250 w 2219325"/>
              <a:gd name="connsiteY0" fmla="*/ 161925 h 2886075"/>
              <a:gd name="connsiteX1" fmla="*/ 781050 w 2219325"/>
              <a:gd name="connsiteY1" fmla="*/ 104775 h 2886075"/>
              <a:gd name="connsiteX2" fmla="*/ 866775 w 2219325"/>
              <a:gd name="connsiteY2" fmla="*/ 95250 h 2886075"/>
              <a:gd name="connsiteX3" fmla="*/ 914400 w 2219325"/>
              <a:gd name="connsiteY3" fmla="*/ 28575 h 2886075"/>
              <a:gd name="connsiteX4" fmla="*/ 952500 w 2219325"/>
              <a:gd name="connsiteY4" fmla="*/ 57150 h 2886075"/>
              <a:gd name="connsiteX5" fmla="*/ 1066800 w 2219325"/>
              <a:gd name="connsiteY5" fmla="*/ 28575 h 2886075"/>
              <a:gd name="connsiteX6" fmla="*/ 1181100 w 2219325"/>
              <a:gd name="connsiteY6" fmla="*/ 0 h 2886075"/>
              <a:gd name="connsiteX7" fmla="*/ 1390650 w 2219325"/>
              <a:gd name="connsiteY7" fmla="*/ 95250 h 2886075"/>
              <a:gd name="connsiteX8" fmla="*/ 1628775 w 2219325"/>
              <a:gd name="connsiteY8" fmla="*/ 247650 h 2886075"/>
              <a:gd name="connsiteX9" fmla="*/ 1790700 w 2219325"/>
              <a:gd name="connsiteY9" fmla="*/ 419100 h 2886075"/>
              <a:gd name="connsiteX10" fmla="*/ 1895475 w 2219325"/>
              <a:gd name="connsiteY10" fmla="*/ 542925 h 2886075"/>
              <a:gd name="connsiteX11" fmla="*/ 1971675 w 2219325"/>
              <a:gd name="connsiteY11" fmla="*/ 752475 h 2886075"/>
              <a:gd name="connsiteX12" fmla="*/ 2028825 w 2219325"/>
              <a:gd name="connsiteY12" fmla="*/ 828675 h 2886075"/>
              <a:gd name="connsiteX13" fmla="*/ 2047875 w 2219325"/>
              <a:gd name="connsiteY13" fmla="*/ 1038225 h 2886075"/>
              <a:gd name="connsiteX14" fmla="*/ 2143125 w 2219325"/>
              <a:gd name="connsiteY14" fmla="*/ 1085850 h 2886075"/>
              <a:gd name="connsiteX15" fmla="*/ 2152650 w 2219325"/>
              <a:gd name="connsiteY15" fmla="*/ 1238250 h 2886075"/>
              <a:gd name="connsiteX16" fmla="*/ 2200275 w 2219325"/>
              <a:gd name="connsiteY16" fmla="*/ 1381125 h 2886075"/>
              <a:gd name="connsiteX17" fmla="*/ 2219325 w 2219325"/>
              <a:gd name="connsiteY17" fmla="*/ 1524000 h 2886075"/>
              <a:gd name="connsiteX18" fmla="*/ 2162175 w 2219325"/>
              <a:gd name="connsiteY18" fmla="*/ 1590675 h 2886075"/>
              <a:gd name="connsiteX19" fmla="*/ 2095500 w 2219325"/>
              <a:gd name="connsiteY19" fmla="*/ 1685925 h 2886075"/>
              <a:gd name="connsiteX20" fmla="*/ 2105025 w 2219325"/>
              <a:gd name="connsiteY20" fmla="*/ 1790700 h 2886075"/>
              <a:gd name="connsiteX21" fmla="*/ 2152650 w 2219325"/>
              <a:gd name="connsiteY21" fmla="*/ 2009775 h 2886075"/>
              <a:gd name="connsiteX22" fmla="*/ 2133600 w 2219325"/>
              <a:gd name="connsiteY22" fmla="*/ 2228850 h 2886075"/>
              <a:gd name="connsiteX23" fmla="*/ 2066925 w 2219325"/>
              <a:gd name="connsiteY23" fmla="*/ 2371725 h 2886075"/>
              <a:gd name="connsiteX24" fmla="*/ 1876425 w 2219325"/>
              <a:gd name="connsiteY24" fmla="*/ 2609850 h 2886075"/>
              <a:gd name="connsiteX25" fmla="*/ 1752600 w 2219325"/>
              <a:gd name="connsiteY25" fmla="*/ 2752725 h 2886075"/>
              <a:gd name="connsiteX26" fmla="*/ 1552575 w 2219325"/>
              <a:gd name="connsiteY26" fmla="*/ 2847975 h 2886075"/>
              <a:gd name="connsiteX27" fmla="*/ 1381125 w 2219325"/>
              <a:gd name="connsiteY27" fmla="*/ 2886075 h 2886075"/>
              <a:gd name="connsiteX28" fmla="*/ 1266825 w 2219325"/>
              <a:gd name="connsiteY28" fmla="*/ 2819400 h 2886075"/>
              <a:gd name="connsiteX29" fmla="*/ 1066800 w 2219325"/>
              <a:gd name="connsiteY29" fmla="*/ 2781300 h 2886075"/>
              <a:gd name="connsiteX30" fmla="*/ 923925 w 2219325"/>
              <a:gd name="connsiteY30" fmla="*/ 2705100 h 2886075"/>
              <a:gd name="connsiteX31" fmla="*/ 800100 w 2219325"/>
              <a:gd name="connsiteY31" fmla="*/ 2609850 h 2886075"/>
              <a:gd name="connsiteX32" fmla="*/ 666750 w 2219325"/>
              <a:gd name="connsiteY32" fmla="*/ 2343150 h 2886075"/>
              <a:gd name="connsiteX33" fmla="*/ 476250 w 2219325"/>
              <a:gd name="connsiteY33" fmla="*/ 2076450 h 2886075"/>
              <a:gd name="connsiteX34" fmla="*/ 447675 w 2219325"/>
              <a:gd name="connsiteY34" fmla="*/ 1943100 h 2886075"/>
              <a:gd name="connsiteX35" fmla="*/ 333375 w 2219325"/>
              <a:gd name="connsiteY35" fmla="*/ 1762125 h 2886075"/>
              <a:gd name="connsiteX36" fmla="*/ 247650 w 2219325"/>
              <a:gd name="connsiteY36" fmla="*/ 1666875 h 2886075"/>
              <a:gd name="connsiteX37" fmla="*/ 142875 w 2219325"/>
              <a:gd name="connsiteY37" fmla="*/ 1495425 h 2886075"/>
              <a:gd name="connsiteX38" fmla="*/ 85725 w 2219325"/>
              <a:gd name="connsiteY38" fmla="*/ 1371600 h 2886075"/>
              <a:gd name="connsiteX39" fmla="*/ 0 w 2219325"/>
              <a:gd name="connsiteY39" fmla="*/ 1200150 h 2886075"/>
              <a:gd name="connsiteX40" fmla="*/ 28575 w 2219325"/>
              <a:gd name="connsiteY40" fmla="*/ 1028700 h 2886075"/>
              <a:gd name="connsiteX41" fmla="*/ 9525 w 2219325"/>
              <a:gd name="connsiteY41" fmla="*/ 733425 h 2886075"/>
              <a:gd name="connsiteX42" fmla="*/ 257175 w 2219325"/>
              <a:gd name="connsiteY42" fmla="*/ 447675 h 2886075"/>
              <a:gd name="connsiteX43" fmla="*/ 409575 w 2219325"/>
              <a:gd name="connsiteY43" fmla="*/ 219075 h 2886075"/>
              <a:gd name="connsiteX44" fmla="*/ 476250 w 2219325"/>
              <a:gd name="connsiteY44" fmla="*/ 161925 h 288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219325" h="2886075">
                <a:moveTo>
                  <a:pt x="476250" y="161925"/>
                </a:moveTo>
                <a:lnTo>
                  <a:pt x="781050" y="104775"/>
                </a:lnTo>
                <a:lnTo>
                  <a:pt x="866775" y="95250"/>
                </a:lnTo>
                <a:lnTo>
                  <a:pt x="914400" y="28575"/>
                </a:lnTo>
                <a:lnTo>
                  <a:pt x="952500" y="57150"/>
                </a:lnTo>
                <a:lnTo>
                  <a:pt x="1066800" y="28575"/>
                </a:lnTo>
                <a:lnTo>
                  <a:pt x="1181100" y="0"/>
                </a:lnTo>
                <a:lnTo>
                  <a:pt x="1390650" y="95250"/>
                </a:lnTo>
                <a:lnTo>
                  <a:pt x="1628775" y="247650"/>
                </a:lnTo>
                <a:lnTo>
                  <a:pt x="1790700" y="419100"/>
                </a:lnTo>
                <a:lnTo>
                  <a:pt x="1895475" y="542925"/>
                </a:lnTo>
                <a:lnTo>
                  <a:pt x="1971675" y="752475"/>
                </a:lnTo>
                <a:lnTo>
                  <a:pt x="2028825" y="828675"/>
                </a:lnTo>
                <a:lnTo>
                  <a:pt x="2047875" y="1038225"/>
                </a:lnTo>
                <a:lnTo>
                  <a:pt x="2143125" y="1085850"/>
                </a:lnTo>
                <a:lnTo>
                  <a:pt x="2152650" y="1238250"/>
                </a:lnTo>
                <a:lnTo>
                  <a:pt x="2200275" y="1381125"/>
                </a:lnTo>
                <a:lnTo>
                  <a:pt x="2219325" y="1524000"/>
                </a:lnTo>
                <a:lnTo>
                  <a:pt x="2162175" y="1590675"/>
                </a:lnTo>
                <a:lnTo>
                  <a:pt x="2095500" y="1685925"/>
                </a:lnTo>
                <a:lnTo>
                  <a:pt x="2105025" y="1790700"/>
                </a:lnTo>
                <a:lnTo>
                  <a:pt x="2152650" y="2009775"/>
                </a:lnTo>
                <a:lnTo>
                  <a:pt x="2133600" y="2228850"/>
                </a:lnTo>
                <a:lnTo>
                  <a:pt x="2066925" y="2371725"/>
                </a:lnTo>
                <a:lnTo>
                  <a:pt x="1876425" y="2609850"/>
                </a:lnTo>
                <a:lnTo>
                  <a:pt x="1752600" y="2752725"/>
                </a:lnTo>
                <a:lnTo>
                  <a:pt x="1552575" y="2847975"/>
                </a:lnTo>
                <a:lnTo>
                  <a:pt x="1381125" y="2886075"/>
                </a:lnTo>
                <a:lnTo>
                  <a:pt x="1266825" y="2819400"/>
                </a:lnTo>
                <a:lnTo>
                  <a:pt x="1066800" y="2781300"/>
                </a:lnTo>
                <a:lnTo>
                  <a:pt x="923925" y="2705100"/>
                </a:lnTo>
                <a:lnTo>
                  <a:pt x="800100" y="2609850"/>
                </a:lnTo>
                <a:lnTo>
                  <a:pt x="666750" y="2343150"/>
                </a:lnTo>
                <a:lnTo>
                  <a:pt x="476250" y="2076450"/>
                </a:lnTo>
                <a:lnTo>
                  <a:pt x="447675" y="1943100"/>
                </a:lnTo>
                <a:lnTo>
                  <a:pt x="333375" y="1762125"/>
                </a:lnTo>
                <a:lnTo>
                  <a:pt x="247650" y="1666875"/>
                </a:lnTo>
                <a:lnTo>
                  <a:pt x="142875" y="1495425"/>
                </a:lnTo>
                <a:lnTo>
                  <a:pt x="85725" y="1371600"/>
                </a:lnTo>
                <a:lnTo>
                  <a:pt x="0" y="1200150"/>
                </a:lnTo>
                <a:lnTo>
                  <a:pt x="28575" y="1028700"/>
                </a:lnTo>
                <a:lnTo>
                  <a:pt x="9525" y="733425"/>
                </a:lnTo>
                <a:lnTo>
                  <a:pt x="257175" y="447675"/>
                </a:lnTo>
                <a:lnTo>
                  <a:pt x="409575" y="219075"/>
                </a:lnTo>
                <a:lnTo>
                  <a:pt x="476250" y="161925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10" descr="관련 이미지">
            <a:extLst>
              <a:ext uri="{FF2B5EF4-FFF2-40B4-BE49-F238E27FC236}">
                <a16:creationId xmlns:a16="http://schemas.microsoft.com/office/drawing/2014/main" id="{D70D51F6-2072-4A81-B70B-70CAF0DB3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1" b="99670" l="10000" r="99000">
                        <a14:foregroundMark x1="45667" y1="28383" x2="50091" y2="30573"/>
                        <a14:foregroundMark x1="46667" y1="24752" x2="52248" y2="28068"/>
                        <a14:foregroundMark x1="94511" y1="99131" x2="94667" y2="99670"/>
                        <a14:backgroundMark x1="76000" y1="23102" x2="50000" y2="78218"/>
                        <a14:backgroundMark x1="50000" y1="78218" x2="58667" y2="86139"/>
                        <a14:backgroundMark x1="58667" y1="86139" x2="64000" y2="95710"/>
                        <a14:backgroundMark x1="64000" y1="95710" x2="81667" y2="94719"/>
                        <a14:backgroundMark x1="81667" y1="94719" x2="83000" y2="82508"/>
                        <a14:backgroundMark x1="83000" y1="82508" x2="71667" y2="42574"/>
                        <a14:backgroundMark x1="71667" y1="42574" x2="82000" y2="55116"/>
                        <a14:backgroundMark x1="82000" y1="55116" x2="93000" y2="98680"/>
                        <a14:backgroundMark x1="87000" y1="23762" x2="58000" y2="76898"/>
                        <a14:backgroundMark x1="58000" y1="76898" x2="55000" y2="85809"/>
                        <a14:backgroundMark x1="83667" y1="14851" x2="69667" y2="99670"/>
                        <a14:backgroundMark x1="69667" y1="99670" x2="69667" y2="99670"/>
                        <a14:backgroundMark x1="78000" y1="12541" x2="38667" y2="80858"/>
                        <a14:backgroundMark x1="38667" y1="80858" x2="38333" y2="81848"/>
                        <a14:backgroundMark x1="73000" y1="27393" x2="43000" y2="50165"/>
                        <a14:backgroundMark x1="43000" y1="50165" x2="31000" y2="66007"/>
                        <a14:backgroundMark x1="56333" y1="35974" x2="52333" y2="41584"/>
                        <a14:backgroundMark x1="57000" y1="33003" x2="57000" y2="34323"/>
                        <a14:backgroundMark x1="74667" y1="15842" x2="45667" y2="48845"/>
                        <a14:backgroundMark x1="42000" y1="47855" x2="46333" y2="47525"/>
                        <a14:backgroundMark x1="46333" y1="47525" x2="46333" y2="47525"/>
                        <a14:backgroundMark x1="88000" y1="79868" x2="92333" y2="97030"/>
                        <a14:backgroundMark x1="88333" y1="79868" x2="78333" y2="97030"/>
                        <a14:backgroundMark x1="96333" y1="82178" x2="92333" y2="98350"/>
                        <a14:backgroundMark x1="85333" y1="89769" x2="94667" y2="99010"/>
                        <a14:backgroundMark x1="75333" y1="14191" x2="46333" y2="47855"/>
                        <a14:backgroundMark x1="72333" y1="17162" x2="67000" y2="23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408">
            <a:off x="6870819" y="1274468"/>
            <a:ext cx="4371327" cy="441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관련 이미지">
            <a:extLst>
              <a:ext uri="{FF2B5EF4-FFF2-40B4-BE49-F238E27FC236}">
                <a16:creationId xmlns:a16="http://schemas.microsoft.com/office/drawing/2014/main" id="{E7C12C3F-F6D7-4FA1-B307-1D4A02BCB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1" b="99670" l="10000" r="99000">
                        <a14:foregroundMark x1="45667" y1="28383" x2="50091" y2="30573"/>
                        <a14:foregroundMark x1="46667" y1="24752" x2="52248" y2="28068"/>
                        <a14:foregroundMark x1="94511" y1="99131" x2="94667" y2="99670"/>
                        <a14:backgroundMark x1="76000" y1="23102" x2="50000" y2="78218"/>
                        <a14:backgroundMark x1="50000" y1="78218" x2="58667" y2="86139"/>
                        <a14:backgroundMark x1="58667" y1="86139" x2="64000" y2="95710"/>
                        <a14:backgroundMark x1="64000" y1="95710" x2="81667" y2="94719"/>
                        <a14:backgroundMark x1="81667" y1="94719" x2="83000" y2="82508"/>
                        <a14:backgroundMark x1="83000" y1="82508" x2="71667" y2="42574"/>
                        <a14:backgroundMark x1="71667" y1="42574" x2="82000" y2="55116"/>
                        <a14:backgroundMark x1="82000" y1="55116" x2="93000" y2="98680"/>
                        <a14:backgroundMark x1="87000" y1="23762" x2="58000" y2="76898"/>
                        <a14:backgroundMark x1="58000" y1="76898" x2="55000" y2="85809"/>
                        <a14:backgroundMark x1="83667" y1="14851" x2="69667" y2="99670"/>
                        <a14:backgroundMark x1="69667" y1="99670" x2="69667" y2="99670"/>
                        <a14:backgroundMark x1="78000" y1="12541" x2="38667" y2="80858"/>
                        <a14:backgroundMark x1="38667" y1="80858" x2="38333" y2="81848"/>
                        <a14:backgroundMark x1="73000" y1="27393" x2="43000" y2="50165"/>
                        <a14:backgroundMark x1="43000" y1="50165" x2="31000" y2="66007"/>
                        <a14:backgroundMark x1="56333" y1="35974" x2="52333" y2="41584"/>
                        <a14:backgroundMark x1="57000" y1="33003" x2="57000" y2="34323"/>
                        <a14:backgroundMark x1="74667" y1="15842" x2="45667" y2="48845"/>
                        <a14:backgroundMark x1="42000" y1="47855" x2="46333" y2="47525"/>
                        <a14:backgroundMark x1="46333" y1="47525" x2="46333" y2="47525"/>
                        <a14:backgroundMark x1="88000" y1="79868" x2="92333" y2="97030"/>
                        <a14:backgroundMark x1="88333" y1="79868" x2="78333" y2="97030"/>
                        <a14:backgroundMark x1="96333" y1="82178" x2="92333" y2="98350"/>
                        <a14:backgroundMark x1="85333" y1="89769" x2="94667" y2="99010"/>
                        <a14:backgroundMark x1="75333" y1="14191" x2="46333" y2="47855"/>
                        <a14:backgroundMark x1="72333" y1="17162" x2="67000" y2="23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731"/>
          <a:stretch/>
        </p:blipFill>
        <p:spPr bwMode="auto">
          <a:xfrm rot="1185581">
            <a:off x="-789264" y="-312998"/>
            <a:ext cx="3168933" cy="202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390D1E0-C57F-4AC7-B4D1-4EE12F5ACB82}"/>
              </a:ext>
            </a:extLst>
          </p:cNvPr>
          <p:cNvSpPr txBox="1"/>
          <p:nvPr/>
        </p:nvSpPr>
        <p:spPr>
          <a:xfrm rot="21411212">
            <a:off x="1317352" y="3229707"/>
            <a:ext cx="6385678" cy="110799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n w="28575">
                  <a:solidFill>
                    <a:sysClr val="windowText" lastClr="000000"/>
                  </a:solidFill>
                </a:ln>
                <a:solidFill>
                  <a:srgbClr val="00ADF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r>
              <a:rPr lang="en-US" altLang="ko-KR" sz="6600" dirty="0">
                <a:ln w="28575">
                  <a:solidFill>
                    <a:sysClr val="windowText" lastClr="000000"/>
                  </a:solidFill>
                </a:ln>
                <a:solidFill>
                  <a:srgbClr val="00ADF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639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B91CA9-66D5-460C-99B9-B22CF189C7B6}"/>
              </a:ext>
            </a:extLst>
          </p:cNvPr>
          <p:cNvSpPr txBox="1"/>
          <p:nvPr/>
        </p:nvSpPr>
        <p:spPr>
          <a:xfrm>
            <a:off x="438150" y="-106868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EC29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이미지 수집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3C67BF6-9D33-4562-9FD9-8B0003D10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06" t="39584" r="74141" b="30833"/>
          <a:stretch/>
        </p:blipFill>
        <p:spPr>
          <a:xfrm>
            <a:off x="997367" y="2366033"/>
            <a:ext cx="1536371" cy="1572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EEBCF2-D34F-42AB-8B3A-591C42FE597F}"/>
              </a:ext>
            </a:extLst>
          </p:cNvPr>
          <p:cNvSpPr txBox="1"/>
          <p:nvPr/>
        </p:nvSpPr>
        <p:spPr>
          <a:xfrm>
            <a:off x="876526" y="4024811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800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GAN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00D004-5154-45E7-913E-779C2E598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9571">
            <a:off x="2899843" y="2914271"/>
            <a:ext cx="933699" cy="9336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654ACF-2F85-4F7B-BBDF-5859FA9E2F35}"/>
              </a:ext>
            </a:extLst>
          </p:cNvPr>
          <p:cNvSpPr txBox="1"/>
          <p:nvPr/>
        </p:nvSpPr>
        <p:spPr>
          <a:xfrm>
            <a:off x="4339962" y="5664426"/>
            <a:ext cx="6649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인스타그램 이미지 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크롤링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약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20000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장의 이미지 수집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184A036-F15D-4E0A-B5B1-5EA571A9E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915" y="1146693"/>
            <a:ext cx="7428072" cy="44129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602A24-A346-4EDD-8F26-9C777680CAEF}"/>
              </a:ext>
            </a:extLst>
          </p:cNvPr>
          <p:cNvSpPr txBox="1"/>
          <p:nvPr/>
        </p:nvSpPr>
        <p:spPr>
          <a:xfrm>
            <a:off x="717828" y="557449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이미지 </a:t>
            </a:r>
            <a:r>
              <a:rPr lang="ko-KR" altLang="en-US" sz="2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크롤링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83BD5-6E0A-4D23-BEA5-C7849E8F641D}"/>
              </a:ext>
            </a:extLst>
          </p:cNvPr>
          <p:cNvSpPr txBox="1"/>
          <p:nvPr/>
        </p:nvSpPr>
        <p:spPr>
          <a:xfrm>
            <a:off x="11767242" y="645789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93223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EED4C-82AC-4800-8B92-1CADFEAC4EBB}"/>
              </a:ext>
            </a:extLst>
          </p:cNvPr>
          <p:cNvSpPr txBox="1"/>
          <p:nvPr/>
        </p:nvSpPr>
        <p:spPr>
          <a:xfrm>
            <a:off x="438150" y="-106868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EC29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이미지 수집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204ECC-D433-4D6F-9CCD-89322B88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637231"/>
            <a:ext cx="8315325" cy="506918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4BF570F-C950-4136-868A-BDBB177DBBE6}"/>
              </a:ext>
            </a:extLst>
          </p:cNvPr>
          <p:cNvSpPr/>
          <p:nvPr/>
        </p:nvSpPr>
        <p:spPr>
          <a:xfrm>
            <a:off x="5400675" y="4450370"/>
            <a:ext cx="1284306" cy="889117"/>
          </a:xfrm>
          <a:prstGeom prst="rect">
            <a:avLst/>
          </a:prstGeom>
          <a:noFill/>
          <a:ln w="57150">
            <a:solidFill>
              <a:srgbClr val="EC29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D11211-3F18-4637-BBAA-253A770F8636}"/>
              </a:ext>
            </a:extLst>
          </p:cNvPr>
          <p:cNvSpPr/>
          <p:nvPr/>
        </p:nvSpPr>
        <p:spPr>
          <a:xfrm>
            <a:off x="7115175" y="1183296"/>
            <a:ext cx="1284306" cy="1108490"/>
          </a:xfrm>
          <a:prstGeom prst="rect">
            <a:avLst/>
          </a:prstGeom>
          <a:noFill/>
          <a:ln w="57150">
            <a:solidFill>
              <a:srgbClr val="EC29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E5B5C4-D033-4D3F-9531-DD2BD2A749DF}"/>
              </a:ext>
            </a:extLst>
          </p:cNvPr>
          <p:cNvSpPr/>
          <p:nvPr/>
        </p:nvSpPr>
        <p:spPr>
          <a:xfrm>
            <a:off x="5400675" y="1183297"/>
            <a:ext cx="1284306" cy="1108490"/>
          </a:xfrm>
          <a:prstGeom prst="rect">
            <a:avLst/>
          </a:prstGeom>
          <a:noFill/>
          <a:ln w="57150">
            <a:solidFill>
              <a:srgbClr val="EC29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7F6A57-EFB0-4A44-B5EA-5E6564E6142D}"/>
              </a:ext>
            </a:extLst>
          </p:cNvPr>
          <p:cNvSpPr/>
          <p:nvPr/>
        </p:nvSpPr>
        <p:spPr>
          <a:xfrm>
            <a:off x="8829675" y="1047750"/>
            <a:ext cx="1284306" cy="1244036"/>
          </a:xfrm>
          <a:prstGeom prst="rect">
            <a:avLst/>
          </a:prstGeom>
          <a:noFill/>
          <a:ln w="57150">
            <a:solidFill>
              <a:srgbClr val="EC29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98047D-7D07-459B-BE8B-4AA984EE313E}"/>
              </a:ext>
            </a:extLst>
          </p:cNvPr>
          <p:cNvSpPr/>
          <p:nvPr/>
        </p:nvSpPr>
        <p:spPr>
          <a:xfrm>
            <a:off x="7239000" y="2438209"/>
            <a:ext cx="1019175" cy="1497184"/>
          </a:xfrm>
          <a:prstGeom prst="rect">
            <a:avLst/>
          </a:prstGeom>
          <a:noFill/>
          <a:ln w="57150">
            <a:solidFill>
              <a:srgbClr val="EC29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8DC80A-F393-4D0A-AA00-C741AA6D6952}"/>
              </a:ext>
            </a:extLst>
          </p:cNvPr>
          <p:cNvSpPr/>
          <p:nvPr/>
        </p:nvSpPr>
        <p:spPr>
          <a:xfrm>
            <a:off x="7313631" y="4069692"/>
            <a:ext cx="877869" cy="1605011"/>
          </a:xfrm>
          <a:prstGeom prst="rect">
            <a:avLst/>
          </a:prstGeom>
          <a:noFill/>
          <a:ln w="57150">
            <a:solidFill>
              <a:srgbClr val="EC29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523BFB-C38E-4A27-B7CD-E74F10B0227C}"/>
              </a:ext>
            </a:extLst>
          </p:cNvPr>
          <p:cNvSpPr/>
          <p:nvPr/>
        </p:nvSpPr>
        <p:spPr>
          <a:xfrm>
            <a:off x="2036781" y="2745718"/>
            <a:ext cx="1230294" cy="1189675"/>
          </a:xfrm>
          <a:prstGeom prst="rect">
            <a:avLst/>
          </a:prstGeom>
          <a:noFill/>
          <a:ln w="57150">
            <a:solidFill>
              <a:srgbClr val="EC29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A7144-D412-446C-9E5E-BEF713B83134}"/>
              </a:ext>
            </a:extLst>
          </p:cNvPr>
          <p:cNvSpPr txBox="1"/>
          <p:nvPr/>
        </p:nvSpPr>
        <p:spPr>
          <a:xfrm>
            <a:off x="2390775" y="5775612"/>
            <a:ext cx="7568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졸리가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아닌 사진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졸리와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여러 사람이 함께 있는 사진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졸리 선별 필요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58942B-B179-4F0C-B7D5-EBBDC2F227FF}"/>
              </a:ext>
            </a:extLst>
          </p:cNvPr>
          <p:cNvSpPr txBox="1"/>
          <p:nvPr/>
        </p:nvSpPr>
        <p:spPr>
          <a:xfrm>
            <a:off x="11767242" y="645789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69011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C94BD-5687-4351-903E-BE49E6DF4110}"/>
              </a:ext>
            </a:extLst>
          </p:cNvPr>
          <p:cNvSpPr txBox="1"/>
          <p:nvPr/>
        </p:nvSpPr>
        <p:spPr>
          <a:xfrm>
            <a:off x="438150" y="-106868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EC29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이미지 수집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5F898-7779-4D72-BD2B-911529C0F4F3}"/>
              </a:ext>
            </a:extLst>
          </p:cNvPr>
          <p:cNvSpPr txBox="1"/>
          <p:nvPr/>
        </p:nvSpPr>
        <p:spPr>
          <a:xfrm>
            <a:off x="7559738" y="1937687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train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69EB2-6128-4CA3-9AC8-5CC529C5C372}"/>
              </a:ext>
            </a:extLst>
          </p:cNvPr>
          <p:cNvSpPr txBox="1"/>
          <p:nvPr/>
        </p:nvSpPr>
        <p:spPr>
          <a:xfrm>
            <a:off x="7559738" y="3006571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CBA2C-1BA9-46E7-8881-FF35AECB672E}"/>
              </a:ext>
            </a:extLst>
          </p:cNvPr>
          <p:cNvSpPr txBox="1"/>
          <p:nvPr/>
        </p:nvSpPr>
        <p:spPr>
          <a:xfrm>
            <a:off x="8556761" y="1950222"/>
            <a:ext cx="1874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marL="342900" indent="-342900">
              <a:buFontTx/>
              <a:buChar char="-"/>
            </a:pPr>
            <a:r>
              <a:rPr lang="en-US" altLang="ko-KR" dirty="0"/>
              <a:t>Jolie(400)</a:t>
            </a:r>
          </a:p>
          <a:p>
            <a:pPr marL="342900" indent="-342900">
              <a:buFontTx/>
              <a:buChar char="-"/>
            </a:pPr>
            <a:r>
              <a:rPr lang="en-US" altLang="ko-KR" dirty="0"/>
              <a:t>Not </a:t>
            </a:r>
            <a:r>
              <a:rPr lang="en-US" altLang="ko-KR" dirty="0" err="1"/>
              <a:t>jolie</a:t>
            </a:r>
            <a:r>
              <a:rPr lang="en-US" altLang="ko-KR" dirty="0"/>
              <a:t>(400)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A787F-B860-4874-BDE0-90B50DB0A94D}"/>
              </a:ext>
            </a:extLst>
          </p:cNvPr>
          <p:cNvSpPr txBox="1"/>
          <p:nvPr/>
        </p:nvSpPr>
        <p:spPr>
          <a:xfrm>
            <a:off x="717828" y="557449"/>
            <a:ext cx="2828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2_1).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이미지 이진 분류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DC1640-AF09-4BD5-BAC0-C52431458C21}"/>
              </a:ext>
            </a:extLst>
          </p:cNvPr>
          <p:cNvSpPr txBox="1"/>
          <p:nvPr/>
        </p:nvSpPr>
        <p:spPr>
          <a:xfrm>
            <a:off x="7559738" y="4075454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validation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2A9D40-E6D4-4299-8C8C-BFDD4FFE5597}"/>
              </a:ext>
            </a:extLst>
          </p:cNvPr>
          <p:cNvSpPr txBox="1"/>
          <p:nvPr/>
        </p:nvSpPr>
        <p:spPr>
          <a:xfrm>
            <a:off x="8556761" y="3002584"/>
            <a:ext cx="1874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marL="342900" indent="-342900">
              <a:buFontTx/>
              <a:buChar char="-"/>
            </a:pPr>
            <a:r>
              <a:rPr lang="en-US" altLang="ko-KR" dirty="0"/>
              <a:t>Jolie(200)</a:t>
            </a:r>
          </a:p>
          <a:p>
            <a:pPr marL="342900" indent="-342900">
              <a:buFontTx/>
              <a:buChar char="-"/>
            </a:pPr>
            <a:r>
              <a:rPr lang="en-US" altLang="ko-KR" dirty="0"/>
              <a:t>Not </a:t>
            </a:r>
            <a:r>
              <a:rPr lang="en-US" altLang="ko-KR" dirty="0" err="1"/>
              <a:t>jolie</a:t>
            </a:r>
            <a:r>
              <a:rPr lang="en-US" altLang="ko-KR" dirty="0"/>
              <a:t>(200)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5B31DA4-13D2-4C9B-BF4E-DAB236126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29"/>
          <a:stretch/>
        </p:blipFill>
        <p:spPr>
          <a:xfrm>
            <a:off x="1018667" y="1352580"/>
            <a:ext cx="5077333" cy="4552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7E25B20-7563-4B48-AFE1-5C0EE3FD7A75}"/>
              </a:ext>
            </a:extLst>
          </p:cNvPr>
          <p:cNvSpPr txBox="1"/>
          <p:nvPr/>
        </p:nvSpPr>
        <p:spPr>
          <a:xfrm>
            <a:off x="1816475" y="1239501"/>
            <a:ext cx="3470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졸리가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아닌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해외 여배우 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크롤링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7A8E7EA-ED96-4C7E-A639-6F3CDD438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9571">
            <a:off x="6419054" y="2862657"/>
            <a:ext cx="933699" cy="9336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422A67-D90B-449D-B237-4006D264BB66}"/>
              </a:ext>
            </a:extLst>
          </p:cNvPr>
          <p:cNvSpPr txBox="1"/>
          <p:nvPr/>
        </p:nvSpPr>
        <p:spPr>
          <a:xfrm>
            <a:off x="9175886" y="4088377"/>
            <a:ext cx="2293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marL="342900" indent="-342900">
              <a:buFontTx/>
              <a:buChar char="-"/>
            </a:pPr>
            <a:r>
              <a:rPr lang="en-US" altLang="ko-KR" dirty="0"/>
              <a:t>Jolie(200)</a:t>
            </a:r>
          </a:p>
          <a:p>
            <a:pPr marL="342900" indent="-342900">
              <a:buFontTx/>
              <a:buChar char="-"/>
            </a:pPr>
            <a:r>
              <a:rPr lang="en-US" altLang="ko-KR" dirty="0"/>
              <a:t>Not </a:t>
            </a:r>
            <a:r>
              <a:rPr lang="en-US" altLang="ko-KR" dirty="0" err="1"/>
              <a:t>jolie</a:t>
            </a:r>
            <a:r>
              <a:rPr lang="en-US" altLang="ko-KR" dirty="0"/>
              <a:t>(200)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5D788C-EBFF-48DE-BCCA-54D0D585A69E}"/>
              </a:ext>
            </a:extLst>
          </p:cNvPr>
          <p:cNvSpPr txBox="1"/>
          <p:nvPr/>
        </p:nvSpPr>
        <p:spPr>
          <a:xfrm>
            <a:off x="11767242" y="645789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9735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C94BD-5687-4351-903E-BE49E6DF4110}"/>
              </a:ext>
            </a:extLst>
          </p:cNvPr>
          <p:cNvSpPr txBox="1"/>
          <p:nvPr/>
        </p:nvSpPr>
        <p:spPr>
          <a:xfrm>
            <a:off x="438150" y="-106868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EC29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이미지 수집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DFA4F8-9E24-4C22-847B-1822B237A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364" y="2031415"/>
            <a:ext cx="4781811" cy="33705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98852A-4321-4947-8235-7984D5F2A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39" y="2014812"/>
            <a:ext cx="4848225" cy="3387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5B4D95-F030-4D25-8612-D69EDA5AFE16}"/>
              </a:ext>
            </a:extLst>
          </p:cNvPr>
          <p:cNvSpPr txBox="1"/>
          <p:nvPr/>
        </p:nvSpPr>
        <p:spPr>
          <a:xfrm>
            <a:off x="1096236" y="1433755"/>
            <a:ext cx="2183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 CNN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83.33%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41CBE-B764-43E9-9F47-0F1392050214}"/>
              </a:ext>
            </a:extLst>
          </p:cNvPr>
          <p:cNvSpPr txBox="1"/>
          <p:nvPr/>
        </p:nvSpPr>
        <p:spPr>
          <a:xfrm>
            <a:off x="6474430" y="1433755"/>
            <a:ext cx="2457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 VGG16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85.59%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2BDEDE-FAB5-4503-AD9B-77112E4AE6AF}"/>
              </a:ext>
            </a:extLst>
          </p:cNvPr>
          <p:cNvSpPr txBox="1"/>
          <p:nvPr/>
        </p:nvSpPr>
        <p:spPr>
          <a:xfrm>
            <a:off x="717828" y="557449"/>
            <a:ext cx="2828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2_1).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이미지 이진 분류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D2BFD4-028C-4A94-926D-7EB8E0E2E258}"/>
              </a:ext>
            </a:extLst>
          </p:cNvPr>
          <p:cNvSpPr txBox="1"/>
          <p:nvPr/>
        </p:nvSpPr>
        <p:spPr>
          <a:xfrm>
            <a:off x="11767242" y="645789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44638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C94BD-5687-4351-903E-BE49E6DF4110}"/>
              </a:ext>
            </a:extLst>
          </p:cNvPr>
          <p:cNvSpPr txBox="1"/>
          <p:nvPr/>
        </p:nvSpPr>
        <p:spPr>
          <a:xfrm>
            <a:off x="438150" y="-106868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EC29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이미지 수집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2A40B3-C798-4EC6-A7E7-4A0492DEB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542" y="4108594"/>
            <a:ext cx="4433880" cy="4879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F6A9E5-772C-477F-82A9-1DAC941A4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994" y="4589332"/>
            <a:ext cx="4805136" cy="4667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431BCA4-9B22-4E87-99BD-330A821E1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726" y="3556379"/>
            <a:ext cx="1615250" cy="26479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70BE797-C524-4C0E-A4AE-7CDD32943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368" y="2241283"/>
            <a:ext cx="4221735" cy="4242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702819-2008-4F63-9E27-7FF2465D6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3542" y="1766123"/>
            <a:ext cx="4370229" cy="3924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7891DB2-F7C3-44FD-BD48-FB0FF1980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892" y="1420796"/>
            <a:ext cx="1396591" cy="15347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BABEBA-904F-4BFB-9475-2F1D431B345A}"/>
              </a:ext>
            </a:extLst>
          </p:cNvPr>
          <p:cNvSpPr txBox="1"/>
          <p:nvPr/>
        </p:nvSpPr>
        <p:spPr>
          <a:xfrm>
            <a:off x="3625566" y="1697759"/>
            <a:ext cx="1343638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CNN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VGG16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D324E7-667E-430A-B1E9-655A18C14B02}"/>
              </a:ext>
            </a:extLst>
          </p:cNvPr>
          <p:cNvSpPr txBox="1"/>
          <p:nvPr/>
        </p:nvSpPr>
        <p:spPr>
          <a:xfrm>
            <a:off x="3625566" y="4088096"/>
            <a:ext cx="1343638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CNN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VGG16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CE621D-2C44-4A5C-A363-06E4DCBC04AB}"/>
              </a:ext>
            </a:extLst>
          </p:cNvPr>
          <p:cNvSpPr txBox="1"/>
          <p:nvPr/>
        </p:nvSpPr>
        <p:spPr>
          <a:xfrm>
            <a:off x="1240567" y="108380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졸리 얼굴만 나온 사진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953E56-0F4D-4D90-86BE-3AD8FB60B5BE}"/>
              </a:ext>
            </a:extLst>
          </p:cNvPr>
          <p:cNvSpPr txBox="1"/>
          <p:nvPr/>
        </p:nvSpPr>
        <p:spPr>
          <a:xfrm>
            <a:off x="1240567" y="3234885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졸리 전신이 나온 사진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C8041F-C93B-4347-81E8-E167A0DC5E9C}"/>
              </a:ext>
            </a:extLst>
          </p:cNvPr>
          <p:cNvSpPr txBox="1"/>
          <p:nvPr/>
        </p:nvSpPr>
        <p:spPr>
          <a:xfrm>
            <a:off x="717828" y="557449"/>
            <a:ext cx="2828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2_1).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이미지 이진 분류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09FE7F-EF66-4B69-AA91-21422ACE31A1}"/>
              </a:ext>
            </a:extLst>
          </p:cNvPr>
          <p:cNvSpPr txBox="1"/>
          <p:nvPr/>
        </p:nvSpPr>
        <p:spPr>
          <a:xfrm>
            <a:off x="11767242" y="645789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6032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C94BD-5687-4351-903E-BE49E6DF4110}"/>
              </a:ext>
            </a:extLst>
          </p:cNvPr>
          <p:cNvSpPr txBox="1"/>
          <p:nvPr/>
        </p:nvSpPr>
        <p:spPr>
          <a:xfrm>
            <a:off x="438150" y="-106868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EC29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이미지 수집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3927E-25CE-4FAC-A600-83AE172C5AFA}"/>
              </a:ext>
            </a:extLst>
          </p:cNvPr>
          <p:cNvSpPr txBox="1"/>
          <p:nvPr/>
        </p:nvSpPr>
        <p:spPr>
          <a:xfrm>
            <a:off x="717828" y="557449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2_2).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졸리 얼굴영역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crop 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4355CB-253E-4C3B-A0CE-32BC090F0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167" y="2031295"/>
            <a:ext cx="2285974" cy="2285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747D49-6981-4845-9188-7350D47D84C0}"/>
              </a:ext>
            </a:extLst>
          </p:cNvPr>
          <p:cNvSpPr txBox="1"/>
          <p:nvPr/>
        </p:nvSpPr>
        <p:spPr>
          <a:xfrm>
            <a:off x="1146090" y="1093744"/>
            <a:ext cx="7355541" cy="5132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사전에 학습된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haarcascade_frontalface_default.xml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파일 다운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    OpenCV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에서 얼굴을 인식하는 함수로 사용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졸리 이미지 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크롤링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데이터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사람 얼굴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crop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저장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손수 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졸리만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선별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E5174B-A919-4B43-8998-DD82F027E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52" t="20168" r="21938" b="54312"/>
          <a:stretch/>
        </p:blipFill>
        <p:spPr>
          <a:xfrm>
            <a:off x="2733864" y="4889629"/>
            <a:ext cx="794312" cy="7060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7990C6-C3C0-466D-A3A5-509FD1B0B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33" t="6382" r="53746" b="67035"/>
          <a:stretch/>
        </p:blipFill>
        <p:spPr>
          <a:xfrm>
            <a:off x="1765167" y="4866481"/>
            <a:ext cx="728230" cy="735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D6659A-FB06-4179-94EF-2A4F2FDB2366}"/>
              </a:ext>
            </a:extLst>
          </p:cNvPr>
          <p:cNvSpPr txBox="1"/>
          <p:nvPr/>
        </p:nvSpPr>
        <p:spPr>
          <a:xfrm>
            <a:off x="11767242" y="645789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58713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997F2B-BE1C-42FA-BA8E-7F2449119499}"/>
              </a:ext>
            </a:extLst>
          </p:cNvPr>
          <p:cNvSpPr txBox="1"/>
          <p:nvPr/>
        </p:nvSpPr>
        <p:spPr>
          <a:xfrm>
            <a:off x="717828" y="557449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3).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졸리 데이터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294CB-FA17-46BC-A4B7-5E9BC47C8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270" y="975545"/>
            <a:ext cx="7883461" cy="4807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58A06E-7829-403B-A4A3-FB0F95721B4E}"/>
              </a:ext>
            </a:extLst>
          </p:cNvPr>
          <p:cNvSpPr txBox="1"/>
          <p:nvPr/>
        </p:nvSpPr>
        <p:spPr>
          <a:xfrm>
            <a:off x="4184259" y="5800948"/>
            <a:ext cx="3823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7000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장의 최종 졸리 얼굴 데이터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D832F-01BE-4879-9995-282488F57389}"/>
              </a:ext>
            </a:extLst>
          </p:cNvPr>
          <p:cNvSpPr txBox="1"/>
          <p:nvPr/>
        </p:nvSpPr>
        <p:spPr>
          <a:xfrm>
            <a:off x="438150" y="-106868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28575">
                  <a:solidFill>
                    <a:sysClr val="windowText" lastClr="000000"/>
                  </a:solidFill>
                </a:ln>
                <a:solidFill>
                  <a:srgbClr val="EC29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이미지 수집</a:t>
            </a:r>
            <a:endParaRPr lang="ko-KR" altLang="en-US" sz="40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19CD22-D9E9-407B-B4B8-F9A1155F144E}"/>
              </a:ext>
            </a:extLst>
          </p:cNvPr>
          <p:cNvSpPr txBox="1"/>
          <p:nvPr/>
        </p:nvSpPr>
        <p:spPr>
          <a:xfrm>
            <a:off x="11767242" y="645789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52854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2504</TotalTime>
  <Words>1018</Words>
  <Application>Microsoft Office PowerPoint</Application>
  <PresentationFormat>와이드스크린</PresentationFormat>
  <Paragraphs>326</Paragraphs>
  <Slides>29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Berlin Sans FB Demi</vt:lpstr>
      <vt:lpstr>맑은 고딕</vt:lpstr>
      <vt:lpstr>Arial</vt:lpstr>
      <vt:lpstr>KoPubWorld돋움체 Medium</vt:lpstr>
      <vt:lpstr>여기어때 잘난체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80</cp:revision>
  <dcterms:created xsi:type="dcterms:W3CDTF">2019-12-15T12:53:16Z</dcterms:created>
  <dcterms:modified xsi:type="dcterms:W3CDTF">2020-04-17T09:06:44Z</dcterms:modified>
</cp:coreProperties>
</file>